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79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90" r:id="rId19"/>
    <p:sldId id="288" r:id="rId20"/>
    <p:sldId id="293" r:id="rId21"/>
    <p:sldId id="292" r:id="rId22"/>
    <p:sldId id="291" r:id="rId23"/>
    <p:sldId id="276" r:id="rId24"/>
    <p:sldId id="280" r:id="rId25"/>
    <p:sldId id="281" r:id="rId26"/>
    <p:sldId id="277" r:id="rId27"/>
    <p:sldId id="27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0000CC"/>
    <a:srgbClr val="6600CC"/>
    <a:srgbClr val="008000"/>
    <a:srgbClr val="EA8039"/>
    <a:srgbClr val="FE8637"/>
    <a:srgbClr val="CCECFF"/>
    <a:srgbClr val="FFCCCC"/>
    <a:srgbClr val="D1FFD1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CACD5A-5EAE-437A-A912-34D8E9965B8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216E536-0711-4131-8844-ABA0C410D771}">
      <dgm:prSet phldrT="[Текст]" custT="1"/>
      <dgm:spPr>
        <a:solidFill>
          <a:schemeClr val="accent5">
            <a:lumMod val="20000"/>
            <a:lumOff val="80000"/>
          </a:schemeClr>
        </a:solidFill>
        <a:ln w="57150"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uk-UA" sz="2800" b="1" dirty="0">
              <a:solidFill>
                <a:srgbClr val="0000CC"/>
              </a:solidFill>
            </a:rPr>
            <a:t>Розвиток емоційного інтелекту дитини на основі  ознайомлення з мистецтвом </a:t>
          </a:r>
        </a:p>
      </dgm:t>
    </dgm:pt>
    <dgm:pt modelId="{786D5673-0EFF-4746-B6BB-AA3421EDD327}" type="parTrans" cxnId="{67ED4B54-B6EE-4218-8A2E-68798D91C08E}">
      <dgm:prSet/>
      <dgm:spPr/>
      <dgm:t>
        <a:bodyPr/>
        <a:lstStyle/>
        <a:p>
          <a:endParaRPr lang="uk-UA"/>
        </a:p>
      </dgm:t>
    </dgm:pt>
    <dgm:pt modelId="{A8339937-71FF-497F-9DAF-B70D1B43EE70}" type="sibTrans" cxnId="{67ED4B54-B6EE-4218-8A2E-68798D91C08E}">
      <dgm:prSet/>
      <dgm:spPr/>
      <dgm:t>
        <a:bodyPr/>
        <a:lstStyle/>
        <a:p>
          <a:endParaRPr lang="uk-UA"/>
        </a:p>
      </dgm:t>
    </dgm:pt>
    <dgm:pt modelId="{FB668B7E-7CD5-4211-91EC-BB6ECAAD2F48}">
      <dgm:prSet phldrT="[Текст]" custT="1"/>
      <dgm:spPr>
        <a:solidFill>
          <a:schemeClr val="accent2">
            <a:lumMod val="20000"/>
            <a:lumOff val="80000"/>
          </a:schemeClr>
        </a:solidFill>
        <a:ln w="57150"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ctr"/>
          <a:r>
            <a:rPr lang="uk-UA" sz="2800" i="1" dirty="0">
              <a:solidFill>
                <a:srgbClr val="0000CC"/>
              </a:solidFill>
            </a:rPr>
            <a:t>Розділ</a:t>
          </a:r>
          <a:r>
            <a:rPr lang="uk-UA" sz="2800" dirty="0">
              <a:solidFill>
                <a:srgbClr val="0000CC"/>
              </a:solidFill>
            </a:rPr>
            <a:t> </a:t>
          </a:r>
          <a:r>
            <a:rPr lang="uk-UA" sz="3600" b="1" dirty="0">
              <a:solidFill>
                <a:srgbClr val="0000CC"/>
              </a:solidFill>
            </a:rPr>
            <a:t>«Дитина у світі мистецтва</a:t>
          </a:r>
        </a:p>
      </dgm:t>
    </dgm:pt>
    <dgm:pt modelId="{16A2092A-C273-4CEB-A525-86EE3447F51B}" type="parTrans" cxnId="{DE7C6A2E-9445-470F-B98C-8A75DAC08530}">
      <dgm:prSet/>
      <dgm:spPr/>
      <dgm:t>
        <a:bodyPr/>
        <a:lstStyle/>
        <a:p>
          <a:endParaRPr lang="uk-UA"/>
        </a:p>
      </dgm:t>
    </dgm:pt>
    <dgm:pt modelId="{5A8DAAF3-494D-4D50-BFA8-37A317663672}" type="sibTrans" cxnId="{DE7C6A2E-9445-470F-B98C-8A75DAC08530}">
      <dgm:prSet/>
      <dgm:spPr/>
      <dgm:t>
        <a:bodyPr/>
        <a:lstStyle/>
        <a:p>
          <a:endParaRPr lang="uk-UA"/>
        </a:p>
      </dgm:t>
    </dgm:pt>
    <dgm:pt modelId="{36700FBC-C325-4216-8326-F2FF9A44026D}">
      <dgm:prSet custT="1"/>
      <dgm:spPr>
        <a:solidFill>
          <a:schemeClr val="accent2">
            <a:lumMod val="20000"/>
            <a:lumOff val="80000"/>
          </a:schemeClr>
        </a:solidFill>
        <a:ln w="57150"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2800" b="1" dirty="0" err="1">
              <a:solidFill>
                <a:srgbClr val="0000CC"/>
              </a:solidFill>
            </a:rPr>
            <a:t>Освітня</a:t>
          </a:r>
          <a:r>
            <a:rPr lang="ru-RU" sz="2800" b="1" dirty="0">
              <a:solidFill>
                <a:srgbClr val="0000CC"/>
              </a:solidFill>
            </a:rPr>
            <a:t> </a:t>
          </a:r>
          <a:r>
            <a:rPr lang="ru-RU" sz="2800" b="1" dirty="0" err="1">
              <a:solidFill>
                <a:srgbClr val="0000CC"/>
              </a:solidFill>
            </a:rPr>
            <a:t>програма</a:t>
          </a:r>
          <a:r>
            <a:rPr lang="ru-RU" sz="2800" b="1" dirty="0">
              <a:solidFill>
                <a:srgbClr val="0000CC"/>
              </a:solidFill>
            </a:rPr>
            <a:t> для дітей від </a:t>
          </a:r>
          <a:r>
            <a:rPr lang="ru-RU" sz="2800" b="1" i="1" dirty="0">
              <a:solidFill>
                <a:srgbClr val="C00000"/>
              </a:solidFill>
            </a:rPr>
            <a:t>2 </a:t>
          </a:r>
          <a:r>
            <a:rPr lang="ru-RU" sz="2800" b="1" dirty="0">
              <a:solidFill>
                <a:srgbClr val="0000CC"/>
              </a:solidFill>
            </a:rPr>
            <a:t>до </a:t>
          </a:r>
          <a:r>
            <a:rPr lang="ru-RU" sz="2800" b="1" i="1" dirty="0">
              <a:solidFill>
                <a:srgbClr val="0070C0"/>
              </a:solidFill>
            </a:rPr>
            <a:t>7</a:t>
          </a:r>
          <a:r>
            <a:rPr lang="ru-RU" sz="2800" b="1" i="1" dirty="0">
              <a:solidFill>
                <a:srgbClr val="0000CC"/>
              </a:solidFill>
            </a:rPr>
            <a:t> </a:t>
          </a:r>
          <a:r>
            <a:rPr lang="ru-RU" sz="2800" b="1" dirty="0">
              <a:solidFill>
                <a:srgbClr val="0000CC"/>
              </a:solidFill>
            </a:rPr>
            <a:t>років </a:t>
          </a:r>
          <a:r>
            <a:rPr lang="ru-RU" sz="3200" b="1" dirty="0">
              <a:solidFill>
                <a:srgbClr val="0000CC"/>
              </a:solidFill>
            </a:rPr>
            <a:t>«Дитина» </a:t>
          </a:r>
          <a:endParaRPr lang="uk-UA" sz="3200" b="1" dirty="0">
            <a:solidFill>
              <a:srgbClr val="0000CC"/>
            </a:solidFill>
          </a:endParaRPr>
        </a:p>
      </dgm:t>
    </dgm:pt>
    <dgm:pt modelId="{2FCB5B77-CD02-40A8-B093-0951B966817A}" type="parTrans" cxnId="{DC98BCA6-F073-4D38-B78F-5D740636D2DE}">
      <dgm:prSet/>
      <dgm:spPr/>
      <dgm:t>
        <a:bodyPr/>
        <a:lstStyle/>
        <a:p>
          <a:endParaRPr lang="uk-UA"/>
        </a:p>
      </dgm:t>
    </dgm:pt>
    <dgm:pt modelId="{DC84C4A9-3B98-4DCF-AAC5-D0BA7B3479F8}" type="sibTrans" cxnId="{DC98BCA6-F073-4D38-B78F-5D740636D2DE}">
      <dgm:prSet/>
      <dgm:spPr/>
      <dgm:t>
        <a:bodyPr/>
        <a:lstStyle/>
        <a:p>
          <a:endParaRPr lang="uk-UA"/>
        </a:p>
      </dgm:t>
    </dgm:pt>
    <dgm:pt modelId="{743C217D-8293-4CA1-81F4-3F4C7E2C206E}" type="pres">
      <dgm:prSet presAssocID="{80CACD5A-5EAE-437A-A912-34D8E9965B8D}" presName="linear" presStyleCnt="0">
        <dgm:presLayoutVars>
          <dgm:dir/>
          <dgm:animLvl val="lvl"/>
          <dgm:resizeHandles val="exact"/>
        </dgm:presLayoutVars>
      </dgm:prSet>
      <dgm:spPr/>
    </dgm:pt>
    <dgm:pt modelId="{A9563A9C-62ED-416D-B448-F60DFE31CCE8}" type="pres">
      <dgm:prSet presAssocID="{2216E536-0711-4131-8844-ABA0C410D771}" presName="parentLin" presStyleCnt="0"/>
      <dgm:spPr/>
    </dgm:pt>
    <dgm:pt modelId="{56D9A17A-AA4E-4797-A71B-BDD692E262D3}" type="pres">
      <dgm:prSet presAssocID="{2216E536-0711-4131-8844-ABA0C410D771}" presName="parentLeftMargin" presStyleLbl="node1" presStyleIdx="0" presStyleCnt="3"/>
      <dgm:spPr/>
    </dgm:pt>
    <dgm:pt modelId="{037FF207-48AA-42A1-BA06-A0502338F3DF}" type="pres">
      <dgm:prSet presAssocID="{2216E536-0711-4131-8844-ABA0C410D771}" presName="parentText" presStyleLbl="node1" presStyleIdx="0" presStyleCnt="3" custScaleX="142997" custScaleY="204144" custLinFactX="-2965" custLinFactY="-5703" custLinFactNeighborX="-100000" custLinFactNeighborY="-100000">
        <dgm:presLayoutVars>
          <dgm:chMax val="0"/>
          <dgm:bulletEnabled val="1"/>
        </dgm:presLayoutVars>
      </dgm:prSet>
      <dgm:spPr/>
    </dgm:pt>
    <dgm:pt modelId="{146EE182-12AB-4BE5-8668-CC4E596525E3}" type="pres">
      <dgm:prSet presAssocID="{2216E536-0711-4131-8844-ABA0C410D771}" presName="negativeSpace" presStyleCnt="0"/>
      <dgm:spPr/>
    </dgm:pt>
    <dgm:pt modelId="{0F1197A7-DDF3-444F-9D3D-36AA535A5478}" type="pres">
      <dgm:prSet presAssocID="{2216E536-0711-4131-8844-ABA0C410D771}" presName="childText" presStyleLbl="conFgAcc1" presStyleIdx="0" presStyleCnt="3">
        <dgm:presLayoutVars>
          <dgm:bulletEnabled val="1"/>
        </dgm:presLayoutVars>
      </dgm:prSet>
      <dgm:spPr/>
    </dgm:pt>
    <dgm:pt modelId="{5AC09BCF-0C4B-4C32-958C-561522BC367D}" type="pres">
      <dgm:prSet presAssocID="{A8339937-71FF-497F-9DAF-B70D1B43EE70}" presName="spaceBetweenRectangles" presStyleCnt="0"/>
      <dgm:spPr/>
    </dgm:pt>
    <dgm:pt modelId="{04804C3B-98BB-4F67-9716-36F01DB255ED}" type="pres">
      <dgm:prSet presAssocID="{36700FBC-C325-4216-8326-F2FF9A44026D}" presName="parentLin" presStyleCnt="0"/>
      <dgm:spPr/>
    </dgm:pt>
    <dgm:pt modelId="{177ABA8F-AB95-47FD-B4A8-710A60F65006}" type="pres">
      <dgm:prSet presAssocID="{36700FBC-C325-4216-8326-F2FF9A44026D}" presName="parentLeftMargin" presStyleLbl="node1" presStyleIdx="0" presStyleCnt="3"/>
      <dgm:spPr/>
    </dgm:pt>
    <dgm:pt modelId="{FBDC513E-E3F2-4436-BD4E-6F3BDAD33294}" type="pres">
      <dgm:prSet presAssocID="{36700FBC-C325-4216-8326-F2FF9A44026D}" presName="parentText" presStyleLbl="node1" presStyleIdx="1" presStyleCnt="3" custScaleX="142857" custScaleY="166350">
        <dgm:presLayoutVars>
          <dgm:chMax val="0"/>
          <dgm:bulletEnabled val="1"/>
        </dgm:presLayoutVars>
      </dgm:prSet>
      <dgm:spPr/>
    </dgm:pt>
    <dgm:pt modelId="{628ECC90-B65B-4D65-8CAD-4F6B2E4309F8}" type="pres">
      <dgm:prSet presAssocID="{36700FBC-C325-4216-8326-F2FF9A44026D}" presName="negativeSpace" presStyleCnt="0"/>
      <dgm:spPr/>
    </dgm:pt>
    <dgm:pt modelId="{B8E6FE3C-E35A-4393-B8F9-8B99F90E1779}" type="pres">
      <dgm:prSet presAssocID="{36700FBC-C325-4216-8326-F2FF9A44026D}" presName="childText" presStyleLbl="conFgAcc1" presStyleIdx="1" presStyleCnt="3">
        <dgm:presLayoutVars>
          <dgm:bulletEnabled val="1"/>
        </dgm:presLayoutVars>
      </dgm:prSet>
      <dgm:spPr/>
    </dgm:pt>
    <dgm:pt modelId="{AB4081BB-25C4-4F14-9D31-4EF817D8A8BE}" type="pres">
      <dgm:prSet presAssocID="{DC84C4A9-3B98-4DCF-AAC5-D0BA7B3479F8}" presName="spaceBetweenRectangles" presStyleCnt="0"/>
      <dgm:spPr/>
    </dgm:pt>
    <dgm:pt modelId="{3E0EEB96-B56A-4276-B7E1-7640FB7635E8}" type="pres">
      <dgm:prSet presAssocID="{FB668B7E-7CD5-4211-91EC-BB6ECAAD2F48}" presName="parentLin" presStyleCnt="0"/>
      <dgm:spPr/>
    </dgm:pt>
    <dgm:pt modelId="{49B24EDA-234C-41CD-8A25-C90063F33A0F}" type="pres">
      <dgm:prSet presAssocID="{FB668B7E-7CD5-4211-91EC-BB6ECAAD2F48}" presName="parentLeftMargin" presStyleLbl="node1" presStyleIdx="1" presStyleCnt="3"/>
      <dgm:spPr/>
    </dgm:pt>
    <dgm:pt modelId="{9A9F1231-DAD8-4E39-82C6-C72D940749B0}" type="pres">
      <dgm:prSet presAssocID="{FB668B7E-7CD5-4211-91EC-BB6ECAAD2F48}" presName="parentText" presStyleLbl="node1" presStyleIdx="2" presStyleCnt="3" custScaleX="135461" custScaleY="195783">
        <dgm:presLayoutVars>
          <dgm:chMax val="0"/>
          <dgm:bulletEnabled val="1"/>
        </dgm:presLayoutVars>
      </dgm:prSet>
      <dgm:spPr/>
    </dgm:pt>
    <dgm:pt modelId="{63FCBADF-8ADA-46A6-BF97-94048DC8D00B}" type="pres">
      <dgm:prSet presAssocID="{FB668B7E-7CD5-4211-91EC-BB6ECAAD2F48}" presName="negativeSpace" presStyleCnt="0"/>
      <dgm:spPr/>
    </dgm:pt>
    <dgm:pt modelId="{0E72F1AE-75D1-4A33-B2D7-179463A70F64}" type="pres">
      <dgm:prSet presAssocID="{FB668B7E-7CD5-4211-91EC-BB6ECAAD2F48}" presName="childText" presStyleLbl="conFgAcc1" presStyleIdx="2" presStyleCnt="3">
        <dgm:presLayoutVars>
          <dgm:bulletEnabled val="1"/>
        </dgm:presLayoutVars>
      </dgm:prSet>
      <dgm:spPr>
        <a:ln>
          <a:solidFill>
            <a:schemeClr val="accent1">
              <a:lumMod val="50000"/>
            </a:schemeClr>
          </a:solidFill>
        </a:ln>
      </dgm:spPr>
    </dgm:pt>
  </dgm:ptLst>
  <dgm:cxnLst>
    <dgm:cxn modelId="{113FD416-E500-45F3-8233-6FDDC3490FAF}" type="presOf" srcId="{2216E536-0711-4131-8844-ABA0C410D771}" destId="{037FF207-48AA-42A1-BA06-A0502338F3DF}" srcOrd="1" destOrd="0" presId="urn:microsoft.com/office/officeart/2005/8/layout/list1"/>
    <dgm:cxn modelId="{DE7C6A2E-9445-470F-B98C-8A75DAC08530}" srcId="{80CACD5A-5EAE-437A-A912-34D8E9965B8D}" destId="{FB668B7E-7CD5-4211-91EC-BB6ECAAD2F48}" srcOrd="2" destOrd="0" parTransId="{16A2092A-C273-4CEB-A525-86EE3447F51B}" sibTransId="{5A8DAAF3-494D-4D50-BFA8-37A317663672}"/>
    <dgm:cxn modelId="{E12EA04C-9501-48EC-A145-68B6B4773474}" type="presOf" srcId="{80CACD5A-5EAE-437A-A912-34D8E9965B8D}" destId="{743C217D-8293-4CA1-81F4-3F4C7E2C206E}" srcOrd="0" destOrd="0" presId="urn:microsoft.com/office/officeart/2005/8/layout/list1"/>
    <dgm:cxn modelId="{B439BF71-5036-4F96-974E-A84D552F525D}" type="presOf" srcId="{FB668B7E-7CD5-4211-91EC-BB6ECAAD2F48}" destId="{9A9F1231-DAD8-4E39-82C6-C72D940749B0}" srcOrd="1" destOrd="0" presId="urn:microsoft.com/office/officeart/2005/8/layout/list1"/>
    <dgm:cxn modelId="{67ED4B54-B6EE-4218-8A2E-68798D91C08E}" srcId="{80CACD5A-5EAE-437A-A912-34D8E9965B8D}" destId="{2216E536-0711-4131-8844-ABA0C410D771}" srcOrd="0" destOrd="0" parTransId="{786D5673-0EFF-4746-B6BB-AA3421EDD327}" sibTransId="{A8339937-71FF-497F-9DAF-B70D1B43EE70}"/>
    <dgm:cxn modelId="{F475CE82-BFE5-472F-95CB-EA624A473D11}" type="presOf" srcId="{36700FBC-C325-4216-8326-F2FF9A44026D}" destId="{FBDC513E-E3F2-4436-BD4E-6F3BDAD33294}" srcOrd="1" destOrd="0" presId="urn:microsoft.com/office/officeart/2005/8/layout/list1"/>
    <dgm:cxn modelId="{DC98BCA6-F073-4D38-B78F-5D740636D2DE}" srcId="{80CACD5A-5EAE-437A-A912-34D8E9965B8D}" destId="{36700FBC-C325-4216-8326-F2FF9A44026D}" srcOrd="1" destOrd="0" parTransId="{2FCB5B77-CD02-40A8-B093-0951B966817A}" sibTransId="{DC84C4A9-3B98-4DCF-AAC5-D0BA7B3479F8}"/>
    <dgm:cxn modelId="{C69D46A8-BEC4-45EF-9580-C1FFBD3D3D17}" type="presOf" srcId="{2216E536-0711-4131-8844-ABA0C410D771}" destId="{56D9A17A-AA4E-4797-A71B-BDD692E262D3}" srcOrd="0" destOrd="0" presId="urn:microsoft.com/office/officeart/2005/8/layout/list1"/>
    <dgm:cxn modelId="{856C90BE-9A84-466F-8414-1A2CC73EFA1B}" type="presOf" srcId="{36700FBC-C325-4216-8326-F2FF9A44026D}" destId="{177ABA8F-AB95-47FD-B4A8-710A60F65006}" srcOrd="0" destOrd="0" presId="urn:microsoft.com/office/officeart/2005/8/layout/list1"/>
    <dgm:cxn modelId="{9E4CFDC5-157F-4F22-B987-2CD6AE4F549A}" type="presOf" srcId="{FB668B7E-7CD5-4211-91EC-BB6ECAAD2F48}" destId="{49B24EDA-234C-41CD-8A25-C90063F33A0F}" srcOrd="0" destOrd="0" presId="urn:microsoft.com/office/officeart/2005/8/layout/list1"/>
    <dgm:cxn modelId="{B8DD8957-2205-46CF-A4DB-B484DB71FFB3}" type="presParOf" srcId="{743C217D-8293-4CA1-81F4-3F4C7E2C206E}" destId="{A9563A9C-62ED-416D-B448-F60DFE31CCE8}" srcOrd="0" destOrd="0" presId="urn:microsoft.com/office/officeart/2005/8/layout/list1"/>
    <dgm:cxn modelId="{13B0D11E-D57E-4AD1-9AC6-434A297B1636}" type="presParOf" srcId="{A9563A9C-62ED-416D-B448-F60DFE31CCE8}" destId="{56D9A17A-AA4E-4797-A71B-BDD692E262D3}" srcOrd="0" destOrd="0" presId="urn:microsoft.com/office/officeart/2005/8/layout/list1"/>
    <dgm:cxn modelId="{88620CFA-ABBF-42C4-B98A-80159837F1A2}" type="presParOf" srcId="{A9563A9C-62ED-416D-B448-F60DFE31CCE8}" destId="{037FF207-48AA-42A1-BA06-A0502338F3DF}" srcOrd="1" destOrd="0" presId="urn:microsoft.com/office/officeart/2005/8/layout/list1"/>
    <dgm:cxn modelId="{BB64B3C0-095B-4685-8A3A-AA8E3DD53BAA}" type="presParOf" srcId="{743C217D-8293-4CA1-81F4-3F4C7E2C206E}" destId="{146EE182-12AB-4BE5-8668-CC4E596525E3}" srcOrd="1" destOrd="0" presId="urn:microsoft.com/office/officeart/2005/8/layout/list1"/>
    <dgm:cxn modelId="{E2476799-1E60-4D1D-98F5-1152EEA4376E}" type="presParOf" srcId="{743C217D-8293-4CA1-81F4-3F4C7E2C206E}" destId="{0F1197A7-DDF3-444F-9D3D-36AA535A5478}" srcOrd="2" destOrd="0" presId="urn:microsoft.com/office/officeart/2005/8/layout/list1"/>
    <dgm:cxn modelId="{749AEE4A-E6DB-4982-BCE9-69127011E28F}" type="presParOf" srcId="{743C217D-8293-4CA1-81F4-3F4C7E2C206E}" destId="{5AC09BCF-0C4B-4C32-958C-561522BC367D}" srcOrd="3" destOrd="0" presId="urn:microsoft.com/office/officeart/2005/8/layout/list1"/>
    <dgm:cxn modelId="{A5D1F1B7-0E68-4309-93DD-A8C8F14FF8DD}" type="presParOf" srcId="{743C217D-8293-4CA1-81F4-3F4C7E2C206E}" destId="{04804C3B-98BB-4F67-9716-36F01DB255ED}" srcOrd="4" destOrd="0" presId="urn:microsoft.com/office/officeart/2005/8/layout/list1"/>
    <dgm:cxn modelId="{A026B3D2-1DF6-425B-B875-1DB43E337272}" type="presParOf" srcId="{04804C3B-98BB-4F67-9716-36F01DB255ED}" destId="{177ABA8F-AB95-47FD-B4A8-710A60F65006}" srcOrd="0" destOrd="0" presId="urn:microsoft.com/office/officeart/2005/8/layout/list1"/>
    <dgm:cxn modelId="{65C382CC-AE70-4FA0-B518-A78C9303657C}" type="presParOf" srcId="{04804C3B-98BB-4F67-9716-36F01DB255ED}" destId="{FBDC513E-E3F2-4436-BD4E-6F3BDAD33294}" srcOrd="1" destOrd="0" presId="urn:microsoft.com/office/officeart/2005/8/layout/list1"/>
    <dgm:cxn modelId="{6C8215C4-14E7-4D67-A830-7A28943181A5}" type="presParOf" srcId="{743C217D-8293-4CA1-81F4-3F4C7E2C206E}" destId="{628ECC90-B65B-4D65-8CAD-4F6B2E4309F8}" srcOrd="5" destOrd="0" presId="urn:microsoft.com/office/officeart/2005/8/layout/list1"/>
    <dgm:cxn modelId="{8ED3406E-0DD7-4857-8018-AF3DF4B0BFF7}" type="presParOf" srcId="{743C217D-8293-4CA1-81F4-3F4C7E2C206E}" destId="{B8E6FE3C-E35A-4393-B8F9-8B99F90E1779}" srcOrd="6" destOrd="0" presId="urn:microsoft.com/office/officeart/2005/8/layout/list1"/>
    <dgm:cxn modelId="{97ECAA7A-D392-4EC4-B597-8E9F7A566DD7}" type="presParOf" srcId="{743C217D-8293-4CA1-81F4-3F4C7E2C206E}" destId="{AB4081BB-25C4-4F14-9D31-4EF817D8A8BE}" srcOrd="7" destOrd="0" presId="urn:microsoft.com/office/officeart/2005/8/layout/list1"/>
    <dgm:cxn modelId="{03C104EF-E76E-4661-9B81-05CCCF97BB3A}" type="presParOf" srcId="{743C217D-8293-4CA1-81F4-3F4C7E2C206E}" destId="{3E0EEB96-B56A-4276-B7E1-7640FB7635E8}" srcOrd="8" destOrd="0" presId="urn:microsoft.com/office/officeart/2005/8/layout/list1"/>
    <dgm:cxn modelId="{7AB439BA-B23B-4535-9C81-0E23469AC332}" type="presParOf" srcId="{3E0EEB96-B56A-4276-B7E1-7640FB7635E8}" destId="{49B24EDA-234C-41CD-8A25-C90063F33A0F}" srcOrd="0" destOrd="0" presId="urn:microsoft.com/office/officeart/2005/8/layout/list1"/>
    <dgm:cxn modelId="{0087DD0E-2DE8-488A-B08D-EE794175765D}" type="presParOf" srcId="{3E0EEB96-B56A-4276-B7E1-7640FB7635E8}" destId="{9A9F1231-DAD8-4E39-82C6-C72D940749B0}" srcOrd="1" destOrd="0" presId="urn:microsoft.com/office/officeart/2005/8/layout/list1"/>
    <dgm:cxn modelId="{0CAF41DA-6016-40A9-A47E-633AE851A8EB}" type="presParOf" srcId="{743C217D-8293-4CA1-81F4-3F4C7E2C206E}" destId="{63FCBADF-8ADA-46A6-BF97-94048DC8D00B}" srcOrd="9" destOrd="0" presId="urn:microsoft.com/office/officeart/2005/8/layout/list1"/>
    <dgm:cxn modelId="{97A9F562-F851-4A27-BB50-6FCB92FA3B13}" type="presParOf" srcId="{743C217D-8293-4CA1-81F4-3F4C7E2C206E}" destId="{0E72F1AE-75D1-4A33-B2D7-179463A70F6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197A7-DDF3-444F-9D3D-36AA535A5478}">
      <dsp:nvSpPr>
        <dsp:cNvPr id="0" name=""/>
        <dsp:cNvSpPr/>
      </dsp:nvSpPr>
      <dsp:spPr>
        <a:xfrm>
          <a:off x="0" y="908355"/>
          <a:ext cx="6096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FF207-48AA-42A1-BA06-A0502338F3DF}">
      <dsp:nvSpPr>
        <dsp:cNvPr id="0" name=""/>
        <dsp:cNvSpPr/>
      </dsp:nvSpPr>
      <dsp:spPr>
        <a:xfrm>
          <a:off x="0" y="0"/>
          <a:ext cx="5804020" cy="1145002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5715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rgbClr val="0000CC"/>
              </a:solidFill>
            </a:rPr>
            <a:t>Розвиток емоційного інтелекту дитини на основі  ознайомлення з мистецтвом </a:t>
          </a:r>
        </a:p>
      </dsp:txBody>
      <dsp:txXfrm>
        <a:off x="55894" y="55894"/>
        <a:ext cx="5692232" cy="1033214"/>
      </dsp:txXfrm>
    </dsp:sp>
    <dsp:sp modelId="{B8E6FE3C-E35A-4393-B8F9-8B99F90E1779}">
      <dsp:nvSpPr>
        <dsp:cNvPr id="0" name=""/>
        <dsp:cNvSpPr/>
      </dsp:nvSpPr>
      <dsp:spPr>
        <a:xfrm>
          <a:off x="0" y="2142339"/>
          <a:ext cx="6096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C513E-E3F2-4436-BD4E-6F3BDAD33294}">
      <dsp:nvSpPr>
        <dsp:cNvPr id="0" name=""/>
        <dsp:cNvSpPr/>
      </dsp:nvSpPr>
      <dsp:spPr>
        <a:xfrm>
          <a:off x="290214" y="1489755"/>
          <a:ext cx="5804291" cy="933023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5715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>
              <a:solidFill>
                <a:srgbClr val="0000CC"/>
              </a:solidFill>
            </a:rPr>
            <a:t>Освітня</a:t>
          </a:r>
          <a:r>
            <a:rPr lang="ru-RU" sz="2800" b="1" kern="1200" dirty="0">
              <a:solidFill>
                <a:srgbClr val="0000CC"/>
              </a:solidFill>
            </a:rPr>
            <a:t> </a:t>
          </a:r>
          <a:r>
            <a:rPr lang="ru-RU" sz="2800" b="1" kern="1200" dirty="0" err="1">
              <a:solidFill>
                <a:srgbClr val="0000CC"/>
              </a:solidFill>
            </a:rPr>
            <a:t>програма</a:t>
          </a:r>
          <a:r>
            <a:rPr lang="ru-RU" sz="2800" b="1" kern="1200" dirty="0">
              <a:solidFill>
                <a:srgbClr val="0000CC"/>
              </a:solidFill>
            </a:rPr>
            <a:t> для дітей від </a:t>
          </a:r>
          <a:r>
            <a:rPr lang="ru-RU" sz="2800" b="1" i="1" kern="1200" dirty="0">
              <a:solidFill>
                <a:srgbClr val="C00000"/>
              </a:solidFill>
            </a:rPr>
            <a:t>2 </a:t>
          </a:r>
          <a:r>
            <a:rPr lang="ru-RU" sz="2800" b="1" kern="1200" dirty="0">
              <a:solidFill>
                <a:srgbClr val="0000CC"/>
              </a:solidFill>
            </a:rPr>
            <a:t>до </a:t>
          </a:r>
          <a:r>
            <a:rPr lang="ru-RU" sz="2800" b="1" i="1" kern="1200" dirty="0">
              <a:solidFill>
                <a:srgbClr val="0070C0"/>
              </a:solidFill>
            </a:rPr>
            <a:t>7</a:t>
          </a:r>
          <a:r>
            <a:rPr lang="ru-RU" sz="2800" b="1" i="1" kern="1200" dirty="0">
              <a:solidFill>
                <a:srgbClr val="0000CC"/>
              </a:solidFill>
            </a:rPr>
            <a:t> </a:t>
          </a:r>
          <a:r>
            <a:rPr lang="ru-RU" sz="2800" b="1" kern="1200" dirty="0">
              <a:solidFill>
                <a:srgbClr val="0000CC"/>
              </a:solidFill>
            </a:rPr>
            <a:t>років </a:t>
          </a:r>
          <a:r>
            <a:rPr lang="ru-RU" sz="3200" b="1" kern="1200" dirty="0">
              <a:solidFill>
                <a:srgbClr val="0000CC"/>
              </a:solidFill>
            </a:rPr>
            <a:t>«Дитина» </a:t>
          </a:r>
          <a:endParaRPr lang="uk-UA" sz="3200" b="1" kern="1200" dirty="0">
            <a:solidFill>
              <a:srgbClr val="0000CC"/>
            </a:solidFill>
          </a:endParaRPr>
        </a:p>
      </dsp:txBody>
      <dsp:txXfrm>
        <a:off x="335760" y="1535301"/>
        <a:ext cx="5713199" cy="841931"/>
      </dsp:txXfrm>
    </dsp:sp>
    <dsp:sp modelId="{0E72F1AE-75D1-4A33-B2D7-179463A70F64}">
      <dsp:nvSpPr>
        <dsp:cNvPr id="0" name=""/>
        <dsp:cNvSpPr/>
      </dsp:nvSpPr>
      <dsp:spPr>
        <a:xfrm>
          <a:off x="0" y="3541407"/>
          <a:ext cx="6096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F1231-DAD8-4E39-82C6-C72D940749B0}">
      <dsp:nvSpPr>
        <dsp:cNvPr id="0" name=""/>
        <dsp:cNvSpPr/>
      </dsp:nvSpPr>
      <dsp:spPr>
        <a:xfrm>
          <a:off x="304800" y="2723739"/>
          <a:ext cx="5780391" cy="1098107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5715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i="1" kern="1200" dirty="0">
              <a:solidFill>
                <a:srgbClr val="0000CC"/>
              </a:solidFill>
            </a:rPr>
            <a:t>Розділ</a:t>
          </a:r>
          <a:r>
            <a:rPr lang="uk-UA" sz="2800" kern="1200" dirty="0">
              <a:solidFill>
                <a:srgbClr val="0000CC"/>
              </a:solidFill>
            </a:rPr>
            <a:t> </a:t>
          </a:r>
          <a:r>
            <a:rPr lang="uk-UA" sz="3600" b="1" kern="1200" dirty="0">
              <a:solidFill>
                <a:srgbClr val="0000CC"/>
              </a:solidFill>
            </a:rPr>
            <a:t>«Дитина у світі мистецтва</a:t>
          </a:r>
        </a:p>
      </dsp:txBody>
      <dsp:txXfrm>
        <a:off x="358405" y="2777344"/>
        <a:ext cx="5673181" cy="990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3" t="-3575" r="4133" b="3579"/>
          <a:stretch/>
        </p:blipFill>
        <p:spPr>
          <a:xfrm rot="21332124">
            <a:off x="825022" y="4721665"/>
            <a:ext cx="1446178" cy="1432245"/>
          </a:xfrm>
          <a:prstGeom prst="ellipse">
            <a:avLst/>
          </a:prstGeom>
          <a:ln w="19050" cap="rnd">
            <a:solidFill>
              <a:srgbClr val="FE8637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5740924"/>
            <a:ext cx="6120680" cy="476045"/>
          </a:xfrm>
          <a:solidFill>
            <a:srgbClr val="CCECFF"/>
          </a:solidFill>
          <a:ln w="571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lvl="0" algn="l">
              <a:lnSpc>
                <a:spcPct val="107000"/>
              </a:lnSpc>
              <a:spcBef>
                <a:spcPts val="0"/>
              </a:spcBef>
            </a:pPr>
            <a:r>
              <a:rPr lang="uk-UA" sz="1400" b="1" dirty="0">
                <a:solidFill>
                  <a:srgbClr val="008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b="1" i="1" dirty="0">
                <a:solidFill>
                  <a:srgbClr val="008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Спікер - консультант КУ «ЦПРПП ВМР» </a:t>
            </a:r>
            <a:r>
              <a:rPr lang="uk-UA" sz="1600" b="1" i="1" dirty="0">
                <a:solidFill>
                  <a:srgbClr val="008000"/>
                </a:solidFill>
                <a:ea typeface="Calibri" panose="020F0502020204030204" pitchFamily="34" charset="0"/>
              </a:rPr>
              <a:t>Лариса Бондарчук</a:t>
            </a:r>
            <a:endParaRPr lang="en-US" altLang="ru-RU" sz="1600" i="1" dirty="0">
              <a:solidFill>
                <a:srgbClr val="008000"/>
              </a:solidFill>
            </a:endParaRPr>
          </a:p>
          <a:p>
            <a:endParaRPr lang="ru-RU" dirty="0"/>
          </a:p>
        </p:txBody>
      </p:sp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1718024"/>
            <a:ext cx="7488832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Засідання Міської школи молодого майстра «Паросток»  </a:t>
            </a:r>
          </a:p>
          <a:p>
            <a:pPr algn="ctr"/>
            <a:r>
              <a:rPr lang="uk-UA" sz="2000" b="1" i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для молодих вихователів (ІІ-й рік роботи) закладів дошкільної освіти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4C84123B-C2DF-4B8A-AFD9-C512BFE6DCF6}"/>
              </a:ext>
            </a:extLst>
          </p:cNvPr>
          <p:cNvSpPr/>
          <p:nvPr/>
        </p:nvSpPr>
        <p:spPr>
          <a:xfrm>
            <a:off x="2915816" y="709337"/>
            <a:ext cx="4572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Дата проведення – 11 червня 2024 року</a:t>
            </a:r>
          </a:p>
          <a:p>
            <a:r>
              <a:rPr lang="ru-RU" b="1" dirty="0">
                <a:solidFill>
                  <a:srgbClr val="008000"/>
                </a:solidFill>
              </a:rPr>
              <a:t>Початок: 13.30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570C463F-C1CF-4B38-A284-592CB783FB18}"/>
              </a:ext>
            </a:extLst>
          </p:cNvPr>
          <p:cNvSpPr/>
          <p:nvPr/>
        </p:nvSpPr>
        <p:spPr>
          <a:xfrm>
            <a:off x="771470" y="2809478"/>
            <a:ext cx="7976993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008000"/>
                </a:solidFill>
              </a:rPr>
              <a:t>Реалізація </a:t>
            </a:r>
            <a:r>
              <a:rPr lang="uk-UA" sz="4000" b="1" dirty="0" err="1">
                <a:solidFill>
                  <a:srgbClr val="008000"/>
                </a:solidFill>
              </a:rPr>
              <a:t>емоційно</a:t>
            </a:r>
            <a:r>
              <a:rPr lang="uk-UA" sz="4000" b="1" dirty="0">
                <a:solidFill>
                  <a:srgbClr val="008000"/>
                </a:solidFill>
              </a:rPr>
              <a:t> орієнтованої моделі мистецької освіти дошкільника </a:t>
            </a:r>
            <a:endParaRPr lang="ru-RU" sz="4000" b="1" dirty="0">
              <a:solidFill>
                <a:srgbClr val="008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80E1C8B-D0BD-4985-B843-982F378183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13700"/>
            <a:ext cx="1951797" cy="21665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79AB31E-4D46-4883-9CD3-3F6EBDAC7A86}"/>
              </a:ext>
            </a:extLst>
          </p:cNvPr>
          <p:cNvSpPr/>
          <p:nvPr/>
        </p:nvSpPr>
        <p:spPr>
          <a:xfrm>
            <a:off x="971600" y="980728"/>
            <a:ext cx="6318781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uk-UA" sz="4400" b="1" dirty="0" err="1">
                <a:solidFill>
                  <a:srgbClr val="0000CC"/>
                </a:solidFill>
              </a:rPr>
              <a:t>Мистецько</a:t>
            </a:r>
            <a:r>
              <a:rPr lang="uk-UA" sz="4400" b="1" dirty="0">
                <a:solidFill>
                  <a:srgbClr val="0000CC"/>
                </a:solidFill>
              </a:rPr>
              <a:t>-творча </a:t>
            </a:r>
          </a:p>
          <a:p>
            <a:r>
              <a:rPr lang="uk-UA" sz="4400" b="1" dirty="0">
                <a:solidFill>
                  <a:srgbClr val="0000CC"/>
                </a:solidFill>
              </a:rPr>
              <a:t>компетентність дитини 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F55F6732-4BBF-4D8A-BF6F-C49B095C0FC7}"/>
              </a:ext>
            </a:extLst>
          </p:cNvPr>
          <p:cNvSpPr/>
          <p:nvPr/>
        </p:nvSpPr>
        <p:spPr>
          <a:xfrm>
            <a:off x="899592" y="2492896"/>
            <a:ext cx="763284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00CC"/>
                </a:solidFill>
              </a:rPr>
              <a:t>формується як результат реалізації </a:t>
            </a:r>
            <a:r>
              <a:rPr lang="uk-UA" sz="2800" b="1" dirty="0" err="1">
                <a:solidFill>
                  <a:srgbClr val="0000CC"/>
                </a:solidFill>
              </a:rPr>
              <a:t>емоційно</a:t>
            </a:r>
            <a:r>
              <a:rPr lang="uk-UA" sz="2800" b="1" dirty="0">
                <a:solidFill>
                  <a:srgbClr val="0000CC"/>
                </a:solidFill>
              </a:rPr>
              <a:t> орієнтованої моделі мистецької освіти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D7C2DD8-D5CC-4217-8753-BD90F7D24560}"/>
              </a:ext>
            </a:extLst>
          </p:cNvPr>
          <p:cNvSpPr/>
          <p:nvPr/>
        </p:nvSpPr>
        <p:spPr>
          <a:xfrm>
            <a:off x="899592" y="3861048"/>
            <a:ext cx="7560840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00CC"/>
                </a:solidFill>
              </a:rPr>
              <a:t>здатність створювати художні образи, засновані на особистісній якості образного пізнання світу; спільну діяльність дорослого і дитини в мистецькому середовищі</a:t>
            </a:r>
          </a:p>
        </p:txBody>
      </p:sp>
    </p:spTree>
    <p:extLst>
      <p:ext uri="{BB962C8B-B14F-4D97-AF65-F5344CB8AC3E}">
        <p14:creationId xmlns:p14="http://schemas.microsoft.com/office/powerpoint/2010/main" val="2869379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2EAC3B-1BEA-4A1B-8229-3791B2ED6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593004"/>
            <a:ext cx="7992888" cy="567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8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40E6A7-FD73-4390-A692-CDCD1003B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764704"/>
            <a:ext cx="6768752" cy="516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0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DD3262-36E3-4437-8ABC-D2D07943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764704"/>
            <a:ext cx="6860725" cy="509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5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E86173-AF76-4957-A96C-A7E7F2EE4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800708"/>
            <a:ext cx="661315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41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80E1C8B-D0BD-4985-B843-982F378183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82370"/>
            <a:ext cx="1951797" cy="216651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96559D-4861-49DC-BAA5-C7D5D6EF8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628800"/>
            <a:ext cx="7272732" cy="40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66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ED6126-C4F9-475F-84E2-F60E5AF8A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052736"/>
            <a:ext cx="7128792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69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FB0FC7-7E31-45B3-A1E9-041DD7055E6B}"/>
              </a:ext>
            </a:extLst>
          </p:cNvPr>
          <p:cNvSpPr txBox="1"/>
          <p:nvPr/>
        </p:nvSpPr>
        <p:spPr>
          <a:xfrm>
            <a:off x="743435" y="892170"/>
            <a:ext cx="5562998" cy="830997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uk-UA" sz="4800" b="1" dirty="0">
                <a:solidFill>
                  <a:srgbClr val="0000CC"/>
                </a:solidFill>
              </a:rPr>
              <a:t>Танцювальний бал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A4A8401A-56F4-4672-BBEC-4EC84B2BB757}"/>
              </a:ext>
            </a:extLst>
          </p:cNvPr>
          <p:cNvSpPr/>
          <p:nvPr/>
        </p:nvSpPr>
        <p:spPr>
          <a:xfrm>
            <a:off x="840192" y="1827835"/>
            <a:ext cx="4019840" cy="440120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6600CC"/>
                </a:solidFill>
              </a:rPr>
              <a:t>Танцювальний бал можна влаштувати з дітьми старшого дошкільного віку. Порівняно із сучасними танцювальними майданчиками, бали мають певну усталеність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B414D0-77B4-4081-84E3-8C74A15FA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014" y="2276872"/>
            <a:ext cx="3692442" cy="397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28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B72F3D-7709-43C0-AEE1-D70ABD038445}"/>
              </a:ext>
            </a:extLst>
          </p:cNvPr>
          <p:cNvSpPr txBox="1"/>
          <p:nvPr/>
        </p:nvSpPr>
        <p:spPr>
          <a:xfrm>
            <a:off x="1452686" y="1052736"/>
            <a:ext cx="3011728" cy="156966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0000CC"/>
                </a:solidFill>
              </a:rPr>
              <a:t>Бальний етикет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DB5C1F-7C7F-4DCE-8C9B-5424DE919E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66" t="9094" r="8635"/>
          <a:stretch/>
        </p:blipFill>
        <p:spPr>
          <a:xfrm>
            <a:off x="5550618" y="3294427"/>
            <a:ext cx="2520280" cy="3014893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A1B9B8D8-2423-4C05-8D71-2FC6E7129D9E}"/>
              </a:ext>
            </a:extLst>
          </p:cNvPr>
          <p:cNvSpPr/>
          <p:nvPr/>
        </p:nvSpPr>
        <p:spPr>
          <a:xfrm>
            <a:off x="4764442" y="739882"/>
            <a:ext cx="4051545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6600CC"/>
                </a:solidFill>
              </a:rPr>
              <a:t>Розкажіть</a:t>
            </a:r>
            <a:r>
              <a:rPr lang="ru-RU" sz="3200" b="1" dirty="0">
                <a:solidFill>
                  <a:srgbClr val="6600CC"/>
                </a:solidFill>
              </a:rPr>
              <a:t> </a:t>
            </a:r>
            <a:r>
              <a:rPr lang="ru-RU" sz="3200" b="1" dirty="0" err="1">
                <a:solidFill>
                  <a:srgbClr val="6600CC"/>
                </a:solidFill>
              </a:rPr>
              <a:t>дітям</a:t>
            </a:r>
            <a:r>
              <a:rPr lang="ru-RU" sz="3200" b="1" dirty="0">
                <a:solidFill>
                  <a:srgbClr val="6600CC"/>
                </a:solidFill>
              </a:rPr>
              <a:t> про </a:t>
            </a:r>
            <a:r>
              <a:rPr lang="ru-RU" sz="3200" b="1" dirty="0" err="1">
                <a:solidFill>
                  <a:srgbClr val="6600CC"/>
                </a:solidFill>
              </a:rPr>
              <a:t>ознаки</a:t>
            </a:r>
            <a:r>
              <a:rPr lang="ru-RU" sz="3200" b="1" dirty="0">
                <a:solidFill>
                  <a:srgbClr val="6600CC"/>
                </a:solidFill>
              </a:rPr>
              <a:t> гарного тону — на бал </a:t>
            </a:r>
            <a:r>
              <a:rPr lang="ru-RU" sz="3200" b="1" dirty="0" err="1">
                <a:solidFill>
                  <a:srgbClr val="6600CC"/>
                </a:solidFill>
              </a:rPr>
              <a:t>з’являються</a:t>
            </a:r>
            <a:r>
              <a:rPr lang="ru-RU" sz="3200" b="1" dirty="0">
                <a:solidFill>
                  <a:srgbClr val="6600CC"/>
                </a:solidFill>
              </a:rPr>
              <a:t> парами і без </a:t>
            </a:r>
            <a:r>
              <a:rPr lang="ru-RU" sz="3200" b="1" dirty="0" err="1">
                <a:solidFill>
                  <a:srgbClr val="6600CC"/>
                </a:solidFill>
              </a:rPr>
              <a:t>запізнення</a:t>
            </a:r>
            <a:endParaRPr lang="uk-UA" sz="3200" b="1" dirty="0">
              <a:solidFill>
                <a:srgbClr val="6600CC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7F84F-71B0-4C82-AC4D-767CF99757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183"/>
          <a:stretch/>
        </p:blipFill>
        <p:spPr>
          <a:xfrm>
            <a:off x="840192" y="2780928"/>
            <a:ext cx="3324194" cy="279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26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D08C0DE-1178-40DA-84DE-3732D8A84824}"/>
              </a:ext>
            </a:extLst>
          </p:cNvPr>
          <p:cNvSpPr/>
          <p:nvPr/>
        </p:nvSpPr>
        <p:spPr>
          <a:xfrm>
            <a:off x="755576" y="727657"/>
            <a:ext cx="7920880" cy="255454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6600CC"/>
                </a:solidFill>
              </a:rPr>
              <a:t>Усі мають дотримуватися </a:t>
            </a:r>
            <a:r>
              <a:rPr lang="uk-UA" sz="4000" b="1" dirty="0" err="1">
                <a:solidFill>
                  <a:srgbClr val="6600CC"/>
                </a:solidFill>
              </a:rPr>
              <a:t>дрес</a:t>
            </a:r>
            <a:r>
              <a:rPr lang="uk-UA" sz="4000" b="1" dirty="0">
                <a:solidFill>
                  <a:srgbClr val="6600CC"/>
                </a:solidFill>
              </a:rPr>
              <a:t>-коду:</a:t>
            </a:r>
          </a:p>
          <a:p>
            <a:r>
              <a:rPr lang="uk-UA" sz="3600" b="1" dirty="0">
                <a:solidFill>
                  <a:srgbClr val="6600CC"/>
                </a:solidFill>
              </a:rPr>
              <a:t>•</a:t>
            </a:r>
            <a:r>
              <a:rPr lang="uk-UA" sz="4000" b="1" dirty="0">
                <a:solidFill>
                  <a:srgbClr val="0000CC"/>
                </a:solidFill>
              </a:rPr>
              <a:t>для </a:t>
            </a:r>
            <a:r>
              <a:rPr lang="uk-UA" sz="4000" b="1" dirty="0" err="1">
                <a:solidFill>
                  <a:srgbClr val="0000CC"/>
                </a:solidFill>
              </a:rPr>
              <a:t>дівчаток</a:t>
            </a:r>
            <a:r>
              <a:rPr lang="uk-UA" sz="4000" b="1" dirty="0">
                <a:solidFill>
                  <a:srgbClr val="0000CC"/>
                </a:solidFill>
              </a:rPr>
              <a:t> — святкові сукні, прикраси лише з квітів, туфлі</a:t>
            </a:r>
            <a:endParaRPr lang="uk-UA" sz="4000" dirty="0">
              <a:solidFill>
                <a:srgbClr val="0000CC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A1785E-7CC0-4DBB-9DAC-3A7066BA0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3212976"/>
            <a:ext cx="2348543" cy="308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93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9C1BD65C-7351-4AB0-BCEA-49E0B60E75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7148556"/>
              </p:ext>
            </p:extLst>
          </p:nvPr>
        </p:nvGraphicFramePr>
        <p:xfrm>
          <a:off x="1187624" y="90872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CFF42E-4D74-4275-A8E0-4B5A72E735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7808" b="5790"/>
          <a:stretch/>
        </p:blipFill>
        <p:spPr>
          <a:xfrm>
            <a:off x="5951476" y="4221088"/>
            <a:ext cx="2664296" cy="21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43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857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D08C0DE-1178-40DA-84DE-3732D8A84824}"/>
              </a:ext>
            </a:extLst>
          </p:cNvPr>
          <p:cNvSpPr/>
          <p:nvPr/>
        </p:nvSpPr>
        <p:spPr>
          <a:xfrm>
            <a:off x="1043608" y="1206811"/>
            <a:ext cx="3960440" cy="4717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6600CC"/>
                </a:solidFill>
              </a:rPr>
              <a:t>Усі мають дотримуватися </a:t>
            </a:r>
            <a:r>
              <a:rPr lang="uk-UA" sz="4000" b="1" dirty="0" err="1">
                <a:solidFill>
                  <a:srgbClr val="6600CC"/>
                </a:solidFill>
              </a:rPr>
              <a:t>дрес</a:t>
            </a:r>
            <a:r>
              <a:rPr lang="uk-UA" sz="4000" b="1" dirty="0">
                <a:solidFill>
                  <a:srgbClr val="6600CC"/>
                </a:solidFill>
              </a:rPr>
              <a:t>-коду:</a:t>
            </a:r>
          </a:p>
          <a:p>
            <a:r>
              <a:rPr lang="uk-UA" sz="3600" b="1" dirty="0">
                <a:solidFill>
                  <a:srgbClr val="6600CC"/>
                </a:solidFill>
              </a:rPr>
              <a:t>•</a:t>
            </a:r>
            <a:r>
              <a:rPr lang="ru-RU" sz="3600" b="1" dirty="0">
                <a:solidFill>
                  <a:srgbClr val="0000CC"/>
                </a:solidFill>
              </a:rPr>
              <a:t>для </a:t>
            </a:r>
            <a:r>
              <a:rPr lang="ru-RU" sz="3600" b="1" dirty="0" err="1">
                <a:solidFill>
                  <a:srgbClr val="0000CC"/>
                </a:solidFill>
              </a:rPr>
              <a:t>хлопчиків</a:t>
            </a:r>
            <a:r>
              <a:rPr lang="ru-RU" sz="3600" b="1" dirty="0">
                <a:solidFill>
                  <a:srgbClr val="0000CC"/>
                </a:solidFill>
              </a:rPr>
              <a:t> — сорочка, </a:t>
            </a:r>
            <a:r>
              <a:rPr lang="ru-RU" sz="3600" b="1" dirty="0" err="1">
                <a:solidFill>
                  <a:srgbClr val="0000CC"/>
                </a:solidFill>
              </a:rPr>
              <a:t>краватка</a:t>
            </a:r>
            <a:r>
              <a:rPr lang="ru-RU" sz="3600" b="1" dirty="0">
                <a:solidFill>
                  <a:srgbClr val="0000CC"/>
                </a:solidFill>
              </a:rPr>
              <a:t>, брюки (</a:t>
            </a:r>
            <a:r>
              <a:rPr lang="ru-RU" sz="3600" b="1" dirty="0" err="1">
                <a:solidFill>
                  <a:srgbClr val="0000CC"/>
                </a:solidFill>
              </a:rPr>
              <a:t>ліпше</a:t>
            </a:r>
            <a:r>
              <a:rPr lang="ru-RU" sz="3600" b="1" dirty="0">
                <a:solidFill>
                  <a:srgbClr val="0000CC"/>
                </a:solidFill>
              </a:rPr>
              <a:t> костюм), </a:t>
            </a:r>
            <a:r>
              <a:rPr lang="ru-RU" sz="3600" b="1" dirty="0" err="1">
                <a:solidFill>
                  <a:srgbClr val="0000CC"/>
                </a:solidFill>
              </a:rPr>
              <a:t>туфлі</a:t>
            </a:r>
            <a:endParaRPr lang="uk-UA" sz="4000" dirty="0">
              <a:solidFill>
                <a:srgbClr val="0000CC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DD5368-6A82-4E19-8CE1-0847F976C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412776"/>
            <a:ext cx="2859819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10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E4BB9AA-F237-4FC5-A8F4-DC0F34405482}"/>
              </a:ext>
            </a:extLst>
          </p:cNvPr>
          <p:cNvSpPr/>
          <p:nvPr/>
        </p:nvSpPr>
        <p:spPr>
          <a:xfrm>
            <a:off x="899592" y="836712"/>
            <a:ext cx="3960439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00CC"/>
                </a:solidFill>
              </a:rPr>
              <a:t>Традиційному балу притаманний такий етикет.</a:t>
            </a:r>
          </a:p>
          <a:p>
            <a:r>
              <a:rPr lang="uk-UA" sz="2800" b="1" dirty="0">
                <a:solidFill>
                  <a:srgbClr val="0000CC"/>
                </a:solidFill>
              </a:rPr>
              <a:t> Перед початком танцю хлопчик підходить до дівчинки, вклоняється, запрошуючи її на танець. Навчаємо цього дітей вже в першій фігурі польки «Вишукані вітання».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16E269-47D4-4C73-B366-06132DF84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880" y="1574822"/>
            <a:ext cx="3168352" cy="370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02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35C355CD-1565-4B0A-B101-EB56FD87997A}"/>
              </a:ext>
            </a:extLst>
          </p:cNvPr>
          <p:cNvSpPr/>
          <p:nvPr/>
        </p:nvSpPr>
        <p:spPr>
          <a:xfrm>
            <a:off x="3303298" y="687641"/>
            <a:ext cx="5328592" cy="2862322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0000CC"/>
                </a:solidFill>
              </a:rPr>
              <a:t>Якщо</a:t>
            </a:r>
            <a:r>
              <a:rPr lang="ru-RU" sz="3600" b="1" dirty="0">
                <a:solidFill>
                  <a:srgbClr val="0000CC"/>
                </a:solidFill>
              </a:rPr>
              <a:t> </a:t>
            </a:r>
            <a:r>
              <a:rPr lang="ru-RU" sz="3600" b="1" dirty="0" err="1">
                <a:solidFill>
                  <a:srgbClr val="0000CC"/>
                </a:solidFill>
              </a:rPr>
              <a:t>дівчинка</a:t>
            </a:r>
            <a:r>
              <a:rPr lang="ru-RU" sz="3600" b="1" dirty="0">
                <a:solidFill>
                  <a:srgbClr val="0000CC"/>
                </a:solidFill>
              </a:rPr>
              <a:t> </a:t>
            </a:r>
            <a:r>
              <a:rPr lang="ru-RU" sz="3600" b="1" dirty="0" err="1">
                <a:solidFill>
                  <a:srgbClr val="0000CC"/>
                </a:solidFill>
              </a:rPr>
              <a:t>приймає</a:t>
            </a:r>
            <a:r>
              <a:rPr lang="ru-RU" sz="3600" b="1" dirty="0">
                <a:solidFill>
                  <a:srgbClr val="0000CC"/>
                </a:solidFill>
              </a:rPr>
              <a:t> </a:t>
            </a:r>
            <a:r>
              <a:rPr lang="ru-RU" sz="3600" b="1" dirty="0" err="1">
                <a:solidFill>
                  <a:srgbClr val="0000CC"/>
                </a:solidFill>
              </a:rPr>
              <a:t>запрошення</a:t>
            </a:r>
            <a:r>
              <a:rPr lang="ru-RU" sz="3600" b="1" dirty="0">
                <a:solidFill>
                  <a:srgbClr val="0000CC"/>
                </a:solidFill>
              </a:rPr>
              <a:t>, то </a:t>
            </a:r>
            <a:r>
              <a:rPr lang="ru-RU" sz="3600" b="1" dirty="0" err="1">
                <a:solidFill>
                  <a:srgbClr val="0000CC"/>
                </a:solidFill>
              </a:rPr>
              <a:t>виконує</a:t>
            </a:r>
            <a:r>
              <a:rPr lang="ru-RU" sz="3600" b="1" dirty="0">
                <a:solidFill>
                  <a:srgbClr val="0000CC"/>
                </a:solidFill>
              </a:rPr>
              <a:t> </a:t>
            </a:r>
            <a:r>
              <a:rPr lang="ru-RU" sz="3600" b="1" dirty="0" err="1">
                <a:solidFill>
                  <a:srgbClr val="0000CC"/>
                </a:solidFill>
              </a:rPr>
              <a:t>уклін-кніксен</a:t>
            </a:r>
            <a:r>
              <a:rPr lang="ru-RU" sz="3600" b="1" dirty="0">
                <a:solidFill>
                  <a:srgbClr val="0000CC"/>
                </a:solidFill>
              </a:rPr>
              <a:t> і так </a:t>
            </a:r>
            <a:r>
              <a:rPr lang="ru-RU" sz="3600" b="1" dirty="0" err="1">
                <a:solidFill>
                  <a:srgbClr val="0000CC"/>
                </a:solidFill>
              </a:rPr>
              <a:t>виявляє</a:t>
            </a:r>
            <a:r>
              <a:rPr lang="ru-RU" sz="3600" b="1" dirty="0">
                <a:solidFill>
                  <a:srgbClr val="0000CC"/>
                </a:solidFill>
              </a:rPr>
              <a:t> свою </a:t>
            </a:r>
            <a:r>
              <a:rPr lang="ru-RU" sz="3600" b="1" dirty="0" err="1">
                <a:solidFill>
                  <a:srgbClr val="0000CC"/>
                </a:solidFill>
              </a:rPr>
              <a:t>згоду</a:t>
            </a:r>
            <a:r>
              <a:rPr lang="ru-RU" sz="3600" b="1" dirty="0">
                <a:solidFill>
                  <a:srgbClr val="0000CC"/>
                </a:solidFill>
              </a:rPr>
              <a:t>, </a:t>
            </a:r>
            <a:r>
              <a:rPr lang="ru-RU" sz="3600" b="1" dirty="0" err="1">
                <a:solidFill>
                  <a:srgbClr val="0000CC"/>
                </a:solidFill>
              </a:rPr>
              <a:t>подяку</a:t>
            </a:r>
            <a:r>
              <a:rPr lang="ru-RU" sz="3600" b="1" dirty="0">
                <a:solidFill>
                  <a:srgbClr val="0000CC"/>
                </a:solidFill>
              </a:rPr>
              <a:t> </a:t>
            </a:r>
            <a:endParaRPr lang="uk-UA" sz="3600" b="1" dirty="0">
              <a:solidFill>
                <a:srgbClr val="0000CC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12BA89-1283-45F5-A584-97B7FBF11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00" y="3549963"/>
            <a:ext cx="4133709" cy="28323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91F5D6-2C2D-47BE-9705-4167C448C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764705"/>
            <a:ext cx="216024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57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BDAA8C-D502-4855-BB71-F16C28EE16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93" t="8484" r="19195" b="25137"/>
          <a:stretch/>
        </p:blipFill>
        <p:spPr>
          <a:xfrm>
            <a:off x="5076056" y="2276872"/>
            <a:ext cx="3603117" cy="3672408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0DF7566A-5A26-4E32-B28E-BC461537EA84}"/>
              </a:ext>
            </a:extLst>
          </p:cNvPr>
          <p:cNvSpPr/>
          <p:nvPr/>
        </p:nvSpPr>
        <p:spPr>
          <a:xfrm>
            <a:off x="755576" y="620688"/>
            <a:ext cx="79928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00CC"/>
                </a:solidFill>
              </a:rPr>
              <a:t>Після закінчення танцю хлопчик дякує дівчинці та супроводжує її до місця.</a:t>
            </a:r>
          </a:p>
          <a:p>
            <a:r>
              <a:rPr lang="uk-UA" sz="3200" b="1" dirty="0">
                <a:solidFill>
                  <a:srgbClr val="0000CC"/>
                </a:solidFill>
              </a:rPr>
              <a:t>Правила етикету, традиції діти запам’ятають завдяки</a:t>
            </a:r>
          </a:p>
          <a:p>
            <a:r>
              <a:rPr lang="uk-UA" sz="3200" b="1" dirty="0">
                <a:solidFill>
                  <a:srgbClr val="0000CC"/>
                </a:solidFill>
              </a:rPr>
              <a:t> фігурам і рухам </a:t>
            </a:r>
          </a:p>
          <a:p>
            <a:r>
              <a:rPr lang="uk-UA" sz="3200" b="1" dirty="0">
                <a:solidFill>
                  <a:srgbClr val="0000CC"/>
                </a:solidFill>
              </a:rPr>
              <a:t> </a:t>
            </a:r>
            <a:r>
              <a:rPr lang="ru-RU" sz="3200" b="1" dirty="0" err="1">
                <a:solidFill>
                  <a:srgbClr val="0000CC"/>
                </a:solidFill>
              </a:rPr>
              <a:t>танців</a:t>
            </a:r>
            <a:r>
              <a:rPr lang="ru-RU" sz="3200" b="1" dirty="0">
                <a:solidFill>
                  <a:srgbClr val="0000CC"/>
                </a:solidFill>
              </a:rPr>
              <a:t> </a:t>
            </a:r>
          </a:p>
          <a:p>
            <a:r>
              <a:rPr lang="ru-RU" sz="3200" b="1" dirty="0">
                <a:solidFill>
                  <a:srgbClr val="0000CC"/>
                </a:solidFill>
              </a:rPr>
              <a:t>на </a:t>
            </a:r>
            <a:r>
              <a:rPr lang="ru-RU" sz="3200" b="1" dirty="0" err="1">
                <a:solidFill>
                  <a:srgbClr val="0000CC"/>
                </a:solidFill>
              </a:rPr>
              <a:t>рівні</a:t>
            </a:r>
            <a:r>
              <a:rPr lang="ru-RU" sz="3200" b="1" dirty="0">
                <a:solidFill>
                  <a:srgbClr val="0000CC"/>
                </a:solidFill>
              </a:rPr>
              <a:t>, доступному </a:t>
            </a:r>
          </a:p>
          <a:p>
            <a:r>
              <a:rPr lang="ru-RU" sz="3200" b="1" dirty="0" err="1">
                <a:solidFill>
                  <a:srgbClr val="0000CC"/>
                </a:solidFill>
              </a:rPr>
              <a:t>їхньому</a:t>
            </a:r>
            <a:r>
              <a:rPr lang="ru-RU" sz="3200" b="1" dirty="0">
                <a:solidFill>
                  <a:srgbClr val="0000CC"/>
                </a:solidFill>
              </a:rPr>
              <a:t> </a:t>
            </a:r>
            <a:r>
              <a:rPr lang="ru-RU" sz="3200" b="1" dirty="0" err="1">
                <a:solidFill>
                  <a:srgbClr val="0000CC"/>
                </a:solidFill>
              </a:rPr>
              <a:t>розумінню</a:t>
            </a:r>
            <a:endParaRPr lang="uk-UA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07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49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5888A45E-DE20-4D50-B087-11298DEFBFA1}"/>
              </a:ext>
            </a:extLst>
          </p:cNvPr>
          <p:cNvSpPr/>
          <p:nvPr/>
        </p:nvSpPr>
        <p:spPr>
          <a:xfrm>
            <a:off x="3779912" y="1124744"/>
            <a:ext cx="4752528" cy="4832092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00CC"/>
                </a:solidFill>
              </a:rPr>
              <a:t>Музичну чарівність балу, вишуканий бальний етикет хлопчики і дівчатка засвоюють </a:t>
            </a:r>
            <a:r>
              <a:rPr lang="uk-UA" sz="2800" b="1" dirty="0" err="1">
                <a:solidFill>
                  <a:srgbClr val="0000CC"/>
                </a:solidFill>
              </a:rPr>
              <a:t>емоційно</a:t>
            </a:r>
            <a:r>
              <a:rPr lang="uk-UA" sz="2800" b="1" dirty="0">
                <a:solidFill>
                  <a:srgbClr val="0000CC"/>
                </a:solidFill>
              </a:rPr>
              <a:t> й тілесно. </a:t>
            </a:r>
          </a:p>
          <a:p>
            <a:r>
              <a:rPr lang="uk-UA" sz="2800" b="1" dirty="0">
                <a:solidFill>
                  <a:srgbClr val="0000CC"/>
                </a:solidFill>
              </a:rPr>
              <a:t>Це є гарним прикладом, щоб застосувати етикет в особистому житті, </a:t>
            </a:r>
          </a:p>
          <a:p>
            <a:r>
              <a:rPr lang="uk-UA" sz="2800" b="1" dirty="0">
                <a:solidFill>
                  <a:srgbClr val="0000CC"/>
                </a:solidFill>
              </a:rPr>
              <a:t>в умовах дитячого садка, згодом — школи</a:t>
            </a:r>
          </a:p>
          <a:p>
            <a:endParaRPr lang="uk-UA" sz="2800" b="1" dirty="0">
              <a:solidFill>
                <a:srgbClr val="0000CC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E9044C8-E8F5-444E-B754-AB5D939DC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484784"/>
            <a:ext cx="2909124" cy="36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29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B854F1-4EFA-426A-8FA7-92D9EDC8A9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60" r="21881"/>
          <a:stretch/>
        </p:blipFill>
        <p:spPr>
          <a:xfrm>
            <a:off x="6125262" y="1628800"/>
            <a:ext cx="2162553" cy="3882008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C7C134F5-A6EC-4FDA-9F39-C3CF5C60EE3E}"/>
              </a:ext>
            </a:extLst>
          </p:cNvPr>
          <p:cNvSpPr/>
          <p:nvPr/>
        </p:nvSpPr>
        <p:spPr>
          <a:xfrm>
            <a:off x="971600" y="905508"/>
            <a:ext cx="4392488" cy="5328591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00CC"/>
                </a:solidFill>
              </a:rPr>
              <a:t>Запропонований зміст танцювального свята — пізнавальний для особистісного розвитку дітей, корисний для виховання творчо-естетичних та етичних засад особистості, зростання мистецьких інтересів хлопчиків і </a:t>
            </a:r>
            <a:r>
              <a:rPr lang="uk-UA" sz="2800" b="1" dirty="0" err="1">
                <a:solidFill>
                  <a:srgbClr val="0000CC"/>
                </a:solidFill>
              </a:rPr>
              <a:t>дівчаток</a:t>
            </a:r>
            <a:r>
              <a:rPr lang="uk-UA" sz="2800" b="1" dirty="0">
                <a:solidFill>
                  <a:srgbClr val="0000CC"/>
                </a:solidFill>
              </a:rPr>
              <a:t>, набуття ними життєвих навичок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1221599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80E1C8B-D0BD-4985-B843-982F37818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82370"/>
            <a:ext cx="1951797" cy="216651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77DB23C1-982B-4EFF-99D5-DB07DCD600A2}"/>
              </a:ext>
            </a:extLst>
          </p:cNvPr>
          <p:cNvSpPr/>
          <p:nvPr/>
        </p:nvSpPr>
        <p:spPr>
          <a:xfrm>
            <a:off x="899592" y="1484784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65E3FB8A-2DBB-4B91-816F-C0686A768D87}"/>
              </a:ext>
            </a:extLst>
          </p:cNvPr>
          <p:cNvSpPr/>
          <p:nvPr/>
        </p:nvSpPr>
        <p:spPr>
          <a:xfrm>
            <a:off x="755576" y="779461"/>
            <a:ext cx="6912768" cy="474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 err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Використані</a:t>
            </a:r>
            <a:r>
              <a:rPr lang="ru-RU" sz="2400" b="1" dirty="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джерела</a:t>
            </a:r>
            <a:r>
              <a:rPr lang="ru-RU" sz="2400" b="1" dirty="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uk-UA" sz="2400" b="1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r>
              <a:rPr lang="uk-UA" dirty="0">
                <a:solidFill>
                  <a:srgbClr val="0000CC"/>
                </a:solidFill>
                <a:ea typeface="Constantia" panose="02030602050306030303" pitchFamily="18" charset="0"/>
                <a:cs typeface="Times New Roman" pitchFamily="18" charset="0"/>
              </a:rPr>
              <a:t>1</a:t>
            </a:r>
            <a:r>
              <a:rPr lang="uk-UA" b="1" dirty="0">
                <a:solidFill>
                  <a:srgbClr val="0000CC"/>
                </a:solidFill>
                <a:ea typeface="Constantia" panose="02030602050306030303" pitchFamily="18" charset="0"/>
                <a:cs typeface="Times New Roman" pitchFamily="18" charset="0"/>
              </a:rPr>
              <a:t>. </a:t>
            </a:r>
            <a:r>
              <a:rPr lang="uk-UA" dirty="0">
                <a:solidFill>
                  <a:srgbClr val="0000CC"/>
                </a:solidFill>
                <a:cs typeface="Times New Roman" pitchFamily="18" charset="0"/>
              </a:rPr>
              <a:t>Базовий компонент дошкільної освіти / наук. кер.: Т.О. </a:t>
            </a:r>
            <a:r>
              <a:rPr lang="uk-UA" dirty="0" err="1">
                <a:solidFill>
                  <a:srgbClr val="0000CC"/>
                </a:solidFill>
                <a:cs typeface="Times New Roman" pitchFamily="18" charset="0"/>
              </a:rPr>
              <a:t>Піроженко</a:t>
            </a:r>
            <a:r>
              <a:rPr lang="uk-UA" dirty="0">
                <a:solidFill>
                  <a:srgbClr val="0000CC"/>
                </a:solidFill>
                <a:cs typeface="Times New Roman" pitchFamily="18" charset="0"/>
              </a:rPr>
              <a:t>, член кореспондент НАПН України, проф., д-р псих. наук, 2021р.;  </a:t>
            </a:r>
            <a:endParaRPr lang="ru-RU" dirty="0">
              <a:solidFill>
                <a:srgbClr val="0000CC"/>
              </a:solidFill>
              <a:cs typeface="Times New Roman" pitchFamily="18" charset="0"/>
            </a:endParaRPr>
          </a:p>
          <a:p>
            <a:pPr marL="45720" lvl="0" indent="0">
              <a:buNone/>
            </a:pPr>
            <a:r>
              <a:rPr lang="uk-UA" dirty="0">
                <a:solidFill>
                  <a:srgbClr val="0000CC"/>
                </a:solidFill>
                <a:cs typeface="Times New Roman" pitchFamily="18" charset="0"/>
              </a:rPr>
              <a:t>2. Дитина: Освітня програма для дітей від двох до семи років/наук. кер. </a:t>
            </a:r>
            <a:r>
              <a:rPr lang="uk-UA" dirty="0" err="1">
                <a:solidFill>
                  <a:srgbClr val="0000CC"/>
                </a:solidFill>
                <a:cs typeface="Times New Roman" pitchFamily="18" charset="0"/>
              </a:rPr>
              <a:t>проєкту</a:t>
            </a:r>
            <a:r>
              <a:rPr lang="uk-UA" dirty="0">
                <a:solidFill>
                  <a:srgbClr val="0000CC"/>
                </a:solidFill>
                <a:cs typeface="Times New Roman" pitchFamily="18" charset="0"/>
              </a:rPr>
              <a:t> В.О. </a:t>
            </a:r>
            <a:r>
              <a:rPr lang="uk-UA" dirty="0" err="1">
                <a:solidFill>
                  <a:srgbClr val="0000CC"/>
                </a:solidFill>
                <a:cs typeface="Times New Roman" pitchFamily="18" charset="0"/>
              </a:rPr>
              <a:t>Огнев</a:t>
            </a:r>
            <a:r>
              <a:rPr lang="en-US" dirty="0">
                <a:solidFill>
                  <a:srgbClr val="0000CC"/>
                </a:solidFill>
                <a:cs typeface="Times New Roman" pitchFamily="18" charset="0"/>
              </a:rPr>
              <a:t>’</a:t>
            </a:r>
            <a:r>
              <a:rPr lang="uk-UA" dirty="0" err="1">
                <a:solidFill>
                  <a:srgbClr val="0000CC"/>
                </a:solidFill>
                <a:cs typeface="Times New Roman" pitchFamily="18" charset="0"/>
              </a:rPr>
              <a:t>юк</a:t>
            </a:r>
            <a:r>
              <a:rPr lang="uk-UA" dirty="0">
                <a:solidFill>
                  <a:srgbClr val="0000CC"/>
                </a:solidFill>
                <a:cs typeface="Times New Roman" pitchFamily="18" charset="0"/>
              </a:rPr>
              <a:t> ; </a:t>
            </a:r>
            <a:r>
              <a:rPr lang="uk-UA" dirty="0" err="1">
                <a:solidFill>
                  <a:srgbClr val="0000CC"/>
                </a:solidFill>
                <a:cs typeface="Times New Roman" pitchFamily="18" charset="0"/>
              </a:rPr>
              <a:t>авт.кол</a:t>
            </a:r>
            <a:r>
              <a:rPr lang="uk-UA" dirty="0">
                <a:solidFill>
                  <a:srgbClr val="0000CC"/>
                </a:solidFill>
                <a:cs typeface="Times New Roman" pitchFamily="18" charset="0"/>
              </a:rPr>
              <a:t>.: </a:t>
            </a:r>
            <a:r>
              <a:rPr lang="uk-UA" dirty="0" err="1">
                <a:solidFill>
                  <a:srgbClr val="0000CC"/>
                </a:solidFill>
                <a:cs typeface="Times New Roman" pitchFamily="18" charset="0"/>
              </a:rPr>
              <a:t>Г.В.Бєлєнька</a:t>
            </a:r>
            <a:r>
              <a:rPr lang="uk-UA" dirty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uk-UA" dirty="0" err="1">
                <a:solidFill>
                  <a:srgbClr val="0000CC"/>
                </a:solidFill>
                <a:cs typeface="Times New Roman" pitchFamily="18" charset="0"/>
              </a:rPr>
              <a:t>О.Л.Богініч</a:t>
            </a:r>
            <a:r>
              <a:rPr lang="uk-UA" dirty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uk-UA" dirty="0" err="1">
                <a:solidFill>
                  <a:srgbClr val="0000CC"/>
                </a:solidFill>
                <a:cs typeface="Times New Roman" pitchFamily="18" charset="0"/>
              </a:rPr>
              <a:t>В.М.Вертугіна</a:t>
            </a:r>
            <a:r>
              <a:rPr lang="en-US" dirty="0">
                <a:solidFill>
                  <a:srgbClr val="0000CC"/>
                </a:solidFill>
                <a:cs typeface="Times New Roman" pitchFamily="18" charset="0"/>
              </a:rPr>
              <a:t>[</a:t>
            </a:r>
            <a:r>
              <a:rPr lang="uk-UA" dirty="0">
                <a:solidFill>
                  <a:srgbClr val="0000CC"/>
                </a:solidFill>
                <a:cs typeface="Times New Roman" pitchFamily="18" charset="0"/>
              </a:rPr>
              <a:t>та ін.</a:t>
            </a:r>
            <a:r>
              <a:rPr lang="en-US" dirty="0">
                <a:solidFill>
                  <a:srgbClr val="0000CC"/>
                </a:solidFill>
                <a:cs typeface="Times New Roman" pitchFamily="18" charset="0"/>
              </a:rPr>
              <a:t>]</a:t>
            </a:r>
            <a:r>
              <a:rPr lang="uk-UA" dirty="0">
                <a:solidFill>
                  <a:srgbClr val="0000CC"/>
                </a:solidFill>
                <a:cs typeface="Times New Roman" pitchFamily="18" charset="0"/>
              </a:rPr>
              <a:t>, 2020. – 440 с.;</a:t>
            </a:r>
          </a:p>
          <a:p>
            <a:pPr marL="45720" lvl="0" indent="0">
              <a:buNone/>
            </a:pPr>
            <a:r>
              <a:rPr lang="uk-UA" dirty="0">
                <a:solidFill>
                  <a:srgbClr val="0000CC"/>
                </a:solidFill>
                <a:ea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uk-UA" dirty="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Методичні рекомендації до Освітньої програми для дітей від 2 до 7 років «Дитина» / наук. Ред. </a:t>
            </a:r>
            <a:r>
              <a:rPr lang="uk-UA" dirty="0" err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Г.В.Бєлєнька</a:t>
            </a:r>
            <a:r>
              <a:rPr lang="uk-UA" dirty="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О.А.Половіна,І.В.Кондратець</a:t>
            </a:r>
            <a:r>
              <a:rPr lang="uk-UA" dirty="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2021. – 568 с.</a:t>
            </a:r>
            <a:endParaRPr lang="uk-UA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uk-UA" dirty="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Дитяча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хореографія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 : 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навч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.-метод. 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посібник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 / А. С. 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Шев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- 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чук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. — 3-тє вид., 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зі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змін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. та 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доповн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. — 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Тернопіль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 : 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Мандрівець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, 2016. — 288 с.:</a:t>
            </a:r>
          </a:p>
          <a:p>
            <a:pPr marL="45720" indent="0">
              <a:buNone/>
            </a:pP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5. Журнал «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Дошкільне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виховання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», «2, 2021,стор.3 – 8. «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Дитина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 у 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світі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мистецтва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», 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Олена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cs typeface="Times New Roman" pitchFamily="18" charset="0"/>
              </a:rPr>
              <a:t>Половіна</a:t>
            </a:r>
            <a:r>
              <a:rPr lang="ru-RU" dirty="0">
                <a:solidFill>
                  <a:srgbClr val="0000CC"/>
                </a:solidFill>
                <a:cs typeface="Times New Roman" pitchFamily="18" charset="0"/>
              </a:rPr>
              <a:t>. </a:t>
            </a:r>
          </a:p>
          <a:p>
            <a:endParaRPr lang="uk-UA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948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80E1C8B-D0BD-4985-B843-982F37818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82370"/>
            <a:ext cx="1951797" cy="2166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449F6D-3D1A-4E3E-9583-A6D3D9D36DBD}"/>
              </a:ext>
            </a:extLst>
          </p:cNvPr>
          <p:cNvSpPr txBox="1"/>
          <p:nvPr/>
        </p:nvSpPr>
        <p:spPr>
          <a:xfrm>
            <a:off x="899592" y="2756673"/>
            <a:ext cx="756084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00CC"/>
                </a:solidFill>
              </a:rPr>
              <a:t>ДЯКУЮ  ЗА   УВАГУ</a:t>
            </a:r>
            <a:endParaRPr lang="uk-UA" sz="5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01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2" y="2160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019D040D-F81A-43F8-ADFA-17862C0EF178}"/>
              </a:ext>
            </a:extLst>
          </p:cNvPr>
          <p:cNvSpPr/>
          <p:nvPr/>
        </p:nvSpPr>
        <p:spPr>
          <a:xfrm>
            <a:off x="611560" y="730937"/>
            <a:ext cx="756084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0000CC"/>
                </a:solidFill>
              </a:rPr>
              <a:t>Сфокусована увага на   художньо-педагогічному спілкуванні з дітьми за змістом творчості українських і зарубіжних сучасних і класичних художників</a:t>
            </a:r>
            <a:r>
              <a:rPr lang="uk-UA" sz="3200" b="1" dirty="0">
                <a:solidFill>
                  <a:srgbClr val="0000CC"/>
                </a:solidFill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DE590E-11CC-46C2-ABF4-F1985C556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3106117"/>
            <a:ext cx="5040560" cy="31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6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EC7198CC-E332-4E49-BEDE-09770CF535BE}"/>
              </a:ext>
            </a:extLst>
          </p:cNvPr>
          <p:cNvSpPr/>
          <p:nvPr/>
        </p:nvSpPr>
        <p:spPr>
          <a:xfrm>
            <a:off x="676994" y="942458"/>
            <a:ext cx="64152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00CC"/>
                </a:solidFill>
              </a:rPr>
              <a:t>Підрозділ </a:t>
            </a:r>
            <a:r>
              <a:rPr lang="uk-UA" sz="3200" b="1" dirty="0">
                <a:solidFill>
                  <a:srgbClr val="0000CC"/>
                </a:solidFill>
              </a:rPr>
              <a:t>«Літературна скринька»   </a:t>
            </a:r>
          </a:p>
          <a:p>
            <a:endParaRPr lang="uk-UA" sz="2800" b="1" dirty="0">
              <a:solidFill>
                <a:srgbClr val="0000CC"/>
              </a:solidFill>
            </a:endParaRPr>
          </a:p>
          <a:p>
            <a:endParaRPr lang="uk-UA" sz="2800" b="1" dirty="0">
              <a:solidFill>
                <a:srgbClr val="0000CC"/>
              </a:solidFill>
            </a:endParaRPr>
          </a:p>
          <a:p>
            <a:r>
              <a:rPr lang="uk-UA" sz="3200" b="1" dirty="0">
                <a:solidFill>
                  <a:srgbClr val="0000CC"/>
                </a:solidFill>
              </a:rPr>
              <a:t>«Літературне </a:t>
            </a:r>
            <a:r>
              <a:rPr lang="uk-UA" sz="3200" b="1" dirty="0" err="1">
                <a:solidFill>
                  <a:srgbClr val="0000CC"/>
                </a:solidFill>
              </a:rPr>
              <a:t>образотворення</a:t>
            </a:r>
            <a:r>
              <a:rPr lang="uk-UA" sz="3200" b="1" dirty="0">
                <a:solidFill>
                  <a:srgbClr val="0000CC"/>
                </a:solidFill>
              </a:rPr>
              <a:t>» 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0173BBE-6A7C-4434-8F41-EC7EEE8A257A}"/>
              </a:ext>
            </a:extLst>
          </p:cNvPr>
          <p:cNvSpPr/>
          <p:nvPr/>
        </p:nvSpPr>
        <p:spPr>
          <a:xfrm>
            <a:off x="971600" y="2828836"/>
            <a:ext cx="763284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0000CC"/>
              </a:solidFill>
            </a:endParaRPr>
          </a:p>
          <a:p>
            <a:endParaRPr lang="ru-RU" sz="2800" b="1" dirty="0">
              <a:solidFill>
                <a:srgbClr val="0000CC"/>
              </a:solidFill>
            </a:endParaRPr>
          </a:p>
          <a:p>
            <a:r>
              <a:rPr lang="ru-RU" sz="2800" b="1" dirty="0" err="1">
                <a:solidFill>
                  <a:srgbClr val="0000CC"/>
                </a:solidFill>
              </a:rPr>
              <a:t>Розширені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структурні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компоненти</a:t>
            </a:r>
            <a:r>
              <a:rPr lang="ru-RU" sz="2800" b="1" dirty="0">
                <a:solidFill>
                  <a:srgbClr val="0000CC"/>
                </a:solidFill>
              </a:rPr>
              <a:t>:</a:t>
            </a:r>
          </a:p>
          <a:p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3200" b="1" dirty="0">
                <a:solidFill>
                  <a:srgbClr val="0000CC"/>
                </a:solidFill>
              </a:rPr>
              <a:t>«</a:t>
            </a:r>
            <a:r>
              <a:rPr lang="ru-RU" sz="3200" b="1" dirty="0" err="1">
                <a:solidFill>
                  <a:srgbClr val="0000CC"/>
                </a:solidFill>
              </a:rPr>
              <a:t>Світ</a:t>
            </a:r>
            <a:r>
              <a:rPr lang="ru-RU" sz="3200" b="1" dirty="0">
                <a:solidFill>
                  <a:srgbClr val="0000CC"/>
                </a:solidFill>
              </a:rPr>
              <a:t> </a:t>
            </a:r>
            <a:r>
              <a:rPr lang="ru-RU" sz="3200" b="1" dirty="0" err="1">
                <a:solidFill>
                  <a:srgbClr val="0000CC"/>
                </a:solidFill>
              </a:rPr>
              <a:t>художнього</a:t>
            </a:r>
            <a:r>
              <a:rPr lang="ru-RU" sz="3200" b="1" dirty="0">
                <a:solidFill>
                  <a:srgbClr val="0000CC"/>
                </a:solidFill>
              </a:rPr>
              <a:t> тексту» </a:t>
            </a:r>
          </a:p>
          <a:p>
            <a:r>
              <a:rPr lang="ru-RU" sz="3200" b="1" dirty="0">
                <a:solidFill>
                  <a:srgbClr val="0000CC"/>
                </a:solidFill>
              </a:rPr>
              <a:t>«</a:t>
            </a:r>
            <a:r>
              <a:rPr lang="ru-RU" sz="3200" b="1" dirty="0" err="1">
                <a:solidFill>
                  <a:srgbClr val="0000CC"/>
                </a:solidFill>
              </a:rPr>
              <a:t>Літературно-розвивальний</a:t>
            </a:r>
            <a:r>
              <a:rPr lang="ru-RU" sz="3200" b="1" dirty="0">
                <a:solidFill>
                  <a:srgbClr val="0000CC"/>
                </a:solidFill>
              </a:rPr>
              <a:t> </a:t>
            </a:r>
            <a:r>
              <a:rPr lang="ru-RU" sz="3200" b="1" dirty="0" err="1">
                <a:solidFill>
                  <a:srgbClr val="0000CC"/>
                </a:solidFill>
              </a:rPr>
              <a:t>простір</a:t>
            </a:r>
            <a:r>
              <a:rPr lang="ru-RU" sz="3200" b="1" dirty="0">
                <a:solidFill>
                  <a:srgbClr val="0000CC"/>
                </a:solidFill>
              </a:rPr>
              <a:t>» </a:t>
            </a:r>
            <a:r>
              <a:rPr lang="ru-RU" sz="3600" b="1" dirty="0">
                <a:solidFill>
                  <a:srgbClr val="0000CC"/>
                </a:solidFill>
              </a:rPr>
              <a:t>«</a:t>
            </a:r>
            <a:r>
              <a:rPr lang="ru-RU" sz="3600" b="1" dirty="0" err="1">
                <a:solidFill>
                  <a:srgbClr val="0000CC"/>
                </a:solidFill>
              </a:rPr>
              <a:t>Філософська</a:t>
            </a:r>
            <a:r>
              <a:rPr lang="ru-RU" sz="3600" b="1" dirty="0">
                <a:solidFill>
                  <a:srgbClr val="0000CC"/>
                </a:solidFill>
              </a:rPr>
              <a:t> година для </a:t>
            </a:r>
            <a:r>
              <a:rPr lang="ru-RU" sz="3600" b="1" dirty="0" err="1">
                <a:solidFill>
                  <a:srgbClr val="0000CC"/>
                </a:solidFill>
              </a:rPr>
              <a:t>дітей</a:t>
            </a:r>
            <a:r>
              <a:rPr lang="ru-RU" sz="3600" b="1" dirty="0">
                <a:solidFill>
                  <a:srgbClr val="0000CC"/>
                </a:solidFill>
              </a:rPr>
              <a:t>» </a:t>
            </a:r>
            <a:endParaRPr lang="uk-UA" sz="3600" b="1" dirty="0">
              <a:solidFill>
                <a:srgbClr val="0000CC"/>
              </a:solidFill>
            </a:endParaRPr>
          </a:p>
        </p:txBody>
      </p:sp>
      <p:sp>
        <p:nvSpPr>
          <p:cNvPr id="7" name="Стрілка: вигнута вліво 6">
            <a:extLst>
              <a:ext uri="{FF2B5EF4-FFF2-40B4-BE49-F238E27FC236}">
                <a16:creationId xmlns:a16="http://schemas.microsoft.com/office/drawing/2014/main" id="{1099A750-73BA-4584-BF22-2CC20C1CEA15}"/>
              </a:ext>
            </a:extLst>
          </p:cNvPr>
          <p:cNvSpPr/>
          <p:nvPr/>
        </p:nvSpPr>
        <p:spPr>
          <a:xfrm>
            <a:off x="6592554" y="1696557"/>
            <a:ext cx="1368152" cy="11947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8" name="Стрілка: кругова 7">
            <a:extLst>
              <a:ext uri="{FF2B5EF4-FFF2-40B4-BE49-F238E27FC236}">
                <a16:creationId xmlns:a16="http://schemas.microsoft.com/office/drawing/2014/main" id="{27AEB357-A8CE-47B3-B291-41F455C87388}"/>
              </a:ext>
            </a:extLst>
          </p:cNvPr>
          <p:cNvSpPr/>
          <p:nvPr/>
        </p:nvSpPr>
        <p:spPr>
          <a:xfrm rot="3369442">
            <a:off x="6300653" y="3498869"/>
            <a:ext cx="2316228" cy="253792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219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CD869A57-E1DC-4EB4-9E09-685807BC5050}"/>
              </a:ext>
            </a:extLst>
          </p:cNvPr>
          <p:cNvSpPr/>
          <p:nvPr/>
        </p:nvSpPr>
        <p:spPr>
          <a:xfrm>
            <a:off x="899592" y="980728"/>
            <a:ext cx="6480720" cy="26161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</a:rPr>
              <a:t>У </a:t>
            </a:r>
            <a:r>
              <a:rPr lang="ru-RU" sz="2800" b="1" dirty="0" err="1">
                <a:solidFill>
                  <a:srgbClr val="0000CC"/>
                </a:solidFill>
              </a:rPr>
              <a:t>підрозділі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3600" b="1" dirty="0">
                <a:solidFill>
                  <a:srgbClr val="0000CC"/>
                </a:solidFill>
              </a:rPr>
              <a:t>«</a:t>
            </a:r>
            <a:r>
              <a:rPr lang="ru-RU" sz="3600" b="1" dirty="0" err="1">
                <a:solidFill>
                  <a:srgbClr val="0000CC"/>
                </a:solidFill>
              </a:rPr>
              <a:t>Музика</a:t>
            </a:r>
            <a:r>
              <a:rPr lang="ru-RU" sz="3600" b="1" dirty="0">
                <a:solidFill>
                  <a:srgbClr val="0000CC"/>
                </a:solidFill>
              </a:rPr>
              <a:t>»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оновлено</a:t>
            </a:r>
            <a:r>
              <a:rPr lang="ru-RU" sz="2800" b="1" dirty="0">
                <a:solidFill>
                  <a:srgbClr val="0000CC"/>
                </a:solidFill>
              </a:rPr>
              <a:t> репертуар, </a:t>
            </a:r>
            <a:r>
              <a:rPr lang="ru-RU" sz="2800" b="1" dirty="0" err="1">
                <a:solidFill>
                  <a:srgbClr val="0000CC"/>
                </a:solidFill>
              </a:rPr>
              <a:t>винесено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окремо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структурний</a:t>
            </a:r>
            <a:r>
              <a:rPr lang="ru-RU" sz="2800" b="1" dirty="0">
                <a:solidFill>
                  <a:srgbClr val="0000CC"/>
                </a:solidFill>
              </a:rPr>
              <a:t> компонент </a:t>
            </a:r>
          </a:p>
          <a:p>
            <a:pPr algn="ctr"/>
            <a:r>
              <a:rPr lang="ru-RU" sz="3600" b="1" dirty="0">
                <a:solidFill>
                  <a:srgbClr val="0000CC"/>
                </a:solidFill>
              </a:rPr>
              <a:t>«</a:t>
            </a:r>
            <a:r>
              <a:rPr lang="ru-RU" sz="3600" b="1" dirty="0" err="1">
                <a:solidFill>
                  <a:srgbClr val="0000CC"/>
                </a:solidFill>
              </a:rPr>
              <a:t>Гра</a:t>
            </a:r>
            <a:r>
              <a:rPr lang="ru-RU" sz="3600" b="1" dirty="0">
                <a:solidFill>
                  <a:srgbClr val="0000CC"/>
                </a:solidFill>
              </a:rPr>
              <a:t> на </a:t>
            </a:r>
            <a:r>
              <a:rPr lang="ru-RU" sz="3600" b="1" dirty="0" err="1">
                <a:solidFill>
                  <a:srgbClr val="0000CC"/>
                </a:solidFill>
              </a:rPr>
              <a:t>дитячих</a:t>
            </a:r>
            <a:r>
              <a:rPr lang="ru-RU" sz="3600" b="1" dirty="0">
                <a:solidFill>
                  <a:srgbClr val="0000CC"/>
                </a:solidFill>
              </a:rPr>
              <a:t> </a:t>
            </a:r>
            <a:r>
              <a:rPr lang="ru-RU" sz="3600" b="1" dirty="0" err="1">
                <a:solidFill>
                  <a:srgbClr val="0000CC"/>
                </a:solidFill>
              </a:rPr>
              <a:t>інструментах</a:t>
            </a:r>
            <a:r>
              <a:rPr lang="ru-RU" sz="3600" b="1" dirty="0">
                <a:solidFill>
                  <a:srgbClr val="0000CC"/>
                </a:solidFill>
              </a:rPr>
              <a:t>»</a:t>
            </a:r>
            <a:endParaRPr lang="uk-UA" sz="3600" b="1" dirty="0">
              <a:solidFill>
                <a:srgbClr val="0000CC"/>
              </a:solidFill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3D851553-0B7E-4325-B290-EE5AE1D444AE}"/>
              </a:ext>
            </a:extLst>
          </p:cNvPr>
          <p:cNvSpPr/>
          <p:nvPr/>
        </p:nvSpPr>
        <p:spPr>
          <a:xfrm>
            <a:off x="1311072" y="4077072"/>
            <a:ext cx="6048672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0000CC"/>
                </a:solidFill>
              </a:rPr>
              <a:t>Осучаснено</a:t>
            </a:r>
            <a:r>
              <a:rPr lang="ru-RU" sz="3200" b="1" dirty="0">
                <a:solidFill>
                  <a:srgbClr val="0000CC"/>
                </a:solidFill>
              </a:rPr>
              <a:t>  </a:t>
            </a:r>
            <a:r>
              <a:rPr lang="ru-RU" sz="3200" b="1" dirty="0" err="1">
                <a:solidFill>
                  <a:srgbClr val="0000CC"/>
                </a:solidFill>
              </a:rPr>
              <a:t>підрозділ</a:t>
            </a:r>
            <a:r>
              <a:rPr lang="ru-RU" sz="3200" b="1" dirty="0">
                <a:solidFill>
                  <a:srgbClr val="0000CC"/>
                </a:solidFill>
              </a:rPr>
              <a:t> </a:t>
            </a:r>
            <a:r>
              <a:rPr lang="ru-RU" sz="4000" b="1" dirty="0">
                <a:solidFill>
                  <a:srgbClr val="0000CC"/>
                </a:solidFill>
              </a:rPr>
              <a:t>«</a:t>
            </a:r>
            <a:r>
              <a:rPr lang="ru-RU" sz="4000" b="1" dirty="0" err="1">
                <a:solidFill>
                  <a:srgbClr val="0000CC"/>
                </a:solidFill>
              </a:rPr>
              <a:t>Театральне</a:t>
            </a:r>
            <a:r>
              <a:rPr lang="ru-RU" sz="4000" b="1" dirty="0">
                <a:solidFill>
                  <a:srgbClr val="0000CC"/>
                </a:solidFill>
              </a:rPr>
              <a:t> </a:t>
            </a:r>
            <a:r>
              <a:rPr lang="ru-RU" sz="4000" b="1" dirty="0" err="1">
                <a:solidFill>
                  <a:srgbClr val="0000CC"/>
                </a:solidFill>
              </a:rPr>
              <a:t>образотворення</a:t>
            </a:r>
            <a:r>
              <a:rPr lang="ru-RU" sz="4000" b="1" dirty="0">
                <a:solidFill>
                  <a:srgbClr val="0000CC"/>
                </a:solidFill>
              </a:rPr>
              <a:t>» </a:t>
            </a:r>
            <a:endParaRPr lang="uk-UA" sz="4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18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2DE37604-1594-45C5-ACA8-43BE0D2EC121}"/>
              </a:ext>
            </a:extLst>
          </p:cNvPr>
          <p:cNvSpPr/>
          <p:nvPr/>
        </p:nvSpPr>
        <p:spPr>
          <a:xfrm>
            <a:off x="827584" y="956719"/>
            <a:ext cx="6552728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000CC"/>
                </a:solidFill>
              </a:rPr>
              <a:t>Засоби</a:t>
            </a:r>
            <a:r>
              <a:rPr lang="ru-RU" sz="3200" b="1" dirty="0">
                <a:solidFill>
                  <a:srgbClr val="0000CC"/>
                </a:solidFill>
              </a:rPr>
              <a:t> </a:t>
            </a:r>
            <a:r>
              <a:rPr lang="ru-RU" sz="3200" b="1" dirty="0" err="1">
                <a:solidFill>
                  <a:srgbClr val="0000CC"/>
                </a:solidFill>
              </a:rPr>
              <a:t>формування</a:t>
            </a:r>
            <a:r>
              <a:rPr lang="ru-RU" sz="3200" b="1" dirty="0">
                <a:solidFill>
                  <a:srgbClr val="0000CC"/>
                </a:solidFill>
              </a:rPr>
              <a:t> </a:t>
            </a:r>
            <a:r>
              <a:rPr lang="ru-RU" sz="3200" b="1" dirty="0" err="1">
                <a:solidFill>
                  <a:srgbClr val="0000CC"/>
                </a:solidFill>
              </a:rPr>
              <a:t>мистецько-творчої</a:t>
            </a:r>
            <a:r>
              <a:rPr lang="ru-RU" sz="3200" b="1" dirty="0">
                <a:solidFill>
                  <a:srgbClr val="0000CC"/>
                </a:solidFill>
              </a:rPr>
              <a:t> </a:t>
            </a:r>
            <a:r>
              <a:rPr lang="ru-RU" sz="3200" b="1" dirty="0" err="1">
                <a:solidFill>
                  <a:srgbClr val="0000CC"/>
                </a:solidFill>
              </a:rPr>
              <a:t>компетентності</a:t>
            </a:r>
            <a:endParaRPr lang="ru-RU" sz="3200" b="1" dirty="0">
              <a:solidFill>
                <a:srgbClr val="0000CC"/>
              </a:solidFill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FFA8DE62-2647-4BDB-B94C-09C9C4032DA5}"/>
              </a:ext>
            </a:extLst>
          </p:cNvPr>
          <p:cNvSpPr/>
          <p:nvPr/>
        </p:nvSpPr>
        <p:spPr>
          <a:xfrm>
            <a:off x="791008" y="2127431"/>
            <a:ext cx="385295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00CC"/>
                </a:solidFill>
              </a:rPr>
              <a:t>Естетика побуту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9871737A-72E2-494E-9D4F-BE8B380C66C4}"/>
              </a:ext>
            </a:extLst>
          </p:cNvPr>
          <p:cNvSpPr/>
          <p:nvPr/>
        </p:nvSpPr>
        <p:spPr>
          <a:xfrm>
            <a:off x="5796136" y="2145441"/>
            <a:ext cx="197759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0000CC"/>
                </a:solidFill>
              </a:rPr>
              <a:t>Мистецтво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F4522789-D0DE-4393-B80C-BFC4F4051F10}"/>
              </a:ext>
            </a:extLst>
          </p:cNvPr>
          <p:cNvSpPr/>
          <p:nvPr/>
        </p:nvSpPr>
        <p:spPr>
          <a:xfrm>
            <a:off x="644730" y="2744145"/>
            <a:ext cx="566597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0000CC"/>
                </a:solidFill>
              </a:rPr>
              <a:t>Твори образотворчого мистецтва 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572B93CB-B3A4-4D5F-95F6-09E502C7F465}"/>
              </a:ext>
            </a:extLst>
          </p:cNvPr>
          <p:cNvSpPr/>
          <p:nvPr/>
        </p:nvSpPr>
        <p:spPr>
          <a:xfrm>
            <a:off x="6876256" y="2830296"/>
            <a:ext cx="142962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0000CC"/>
                </a:solidFill>
              </a:rPr>
              <a:t>Музика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1F4310-33BC-42E8-A389-01B6173FA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245" y="3342849"/>
            <a:ext cx="4296011" cy="292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60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7D436FDD-41A9-40E7-853D-9F248D4B2B90}"/>
              </a:ext>
            </a:extLst>
          </p:cNvPr>
          <p:cNvSpPr/>
          <p:nvPr/>
        </p:nvSpPr>
        <p:spPr>
          <a:xfrm>
            <a:off x="1427710" y="769239"/>
            <a:ext cx="4955396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0000CC"/>
                </a:solidFill>
              </a:rPr>
              <a:t>Мистецтво театру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EA7FB4-EF11-4568-8190-1365752A8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83" y="1756397"/>
            <a:ext cx="7669433" cy="24629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7FDD34-2894-449F-B939-D48B541C6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783" y="4149080"/>
            <a:ext cx="3896433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63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EFCD5E5-94C4-499A-8770-01CC9EEB4755}"/>
              </a:ext>
            </a:extLst>
          </p:cNvPr>
          <p:cNvSpPr/>
          <p:nvPr/>
        </p:nvSpPr>
        <p:spPr>
          <a:xfrm>
            <a:off x="755576" y="3262722"/>
            <a:ext cx="7776864" cy="25237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800" b="1" i="1" dirty="0">
                <a:solidFill>
                  <a:srgbClr val="008000"/>
                </a:solidFill>
              </a:rPr>
              <a:t>Краса </a:t>
            </a:r>
            <a:r>
              <a:rPr lang="ru-RU" sz="2800" b="1" i="1" dirty="0" err="1">
                <a:solidFill>
                  <a:srgbClr val="008000"/>
                </a:solidFill>
              </a:rPr>
              <a:t>природи</a:t>
            </a:r>
            <a:r>
              <a:rPr lang="ru-RU" sz="2800" b="1" i="1" dirty="0">
                <a:solidFill>
                  <a:srgbClr val="008000"/>
                </a:solidFill>
              </a:rPr>
              <a:t> — перша і </a:t>
            </a:r>
            <a:r>
              <a:rPr lang="ru-RU" sz="2800" b="1" i="1" dirty="0" err="1">
                <a:solidFill>
                  <a:srgbClr val="008000"/>
                </a:solidFill>
              </a:rPr>
              <a:t>найдоступніша</a:t>
            </a:r>
            <a:r>
              <a:rPr lang="ru-RU" sz="2800" b="1" i="1" dirty="0">
                <a:solidFill>
                  <a:srgbClr val="008000"/>
                </a:solidFill>
              </a:rPr>
              <a:t> краса для </a:t>
            </a:r>
            <a:r>
              <a:rPr lang="ru-RU" sz="2800" b="1" i="1" dirty="0" err="1">
                <a:solidFill>
                  <a:srgbClr val="008000"/>
                </a:solidFill>
              </a:rPr>
              <a:t>людини</a:t>
            </a:r>
            <a:r>
              <a:rPr lang="ru-RU" sz="2800" b="1" i="1" dirty="0">
                <a:solidFill>
                  <a:srgbClr val="008000"/>
                </a:solidFill>
              </a:rPr>
              <a:t> — </a:t>
            </a:r>
            <a:r>
              <a:rPr lang="ru-RU" sz="2800" b="1" i="1" dirty="0" err="1">
                <a:solidFill>
                  <a:srgbClr val="008000"/>
                </a:solidFill>
              </a:rPr>
              <a:t>сприяє</a:t>
            </a:r>
            <a:r>
              <a:rPr lang="ru-RU" sz="2800" b="1" i="1" dirty="0">
                <a:solidFill>
                  <a:srgbClr val="008000"/>
                </a:solidFill>
              </a:rPr>
              <a:t> </a:t>
            </a:r>
            <a:r>
              <a:rPr lang="ru-RU" sz="2800" b="1" i="1" dirty="0" err="1">
                <a:solidFill>
                  <a:srgbClr val="008000"/>
                </a:solidFill>
              </a:rPr>
              <a:t>формуванню</a:t>
            </a:r>
            <a:r>
              <a:rPr lang="ru-RU" sz="2800" b="1" i="1" dirty="0">
                <a:solidFill>
                  <a:srgbClr val="008000"/>
                </a:solidFill>
              </a:rPr>
              <a:t> </a:t>
            </a:r>
            <a:r>
              <a:rPr lang="ru-RU" sz="2800" b="1" i="1" dirty="0" err="1">
                <a:solidFill>
                  <a:srgbClr val="008000"/>
                </a:solidFill>
              </a:rPr>
              <a:t>уявлень</a:t>
            </a:r>
            <a:r>
              <a:rPr lang="ru-RU" sz="2800" b="1" i="1" dirty="0">
                <a:solidFill>
                  <a:srgbClr val="008000"/>
                </a:solidFill>
              </a:rPr>
              <a:t> про </a:t>
            </a:r>
            <a:r>
              <a:rPr lang="ru-RU" sz="2800" b="1" i="1" dirty="0" err="1">
                <a:solidFill>
                  <a:srgbClr val="008000"/>
                </a:solidFill>
              </a:rPr>
              <a:t>прекрасне</a:t>
            </a:r>
            <a:r>
              <a:rPr lang="ru-RU" sz="2800" b="1" i="1" dirty="0">
                <a:solidFill>
                  <a:srgbClr val="008000"/>
                </a:solidFill>
              </a:rPr>
              <a:t>, </a:t>
            </a:r>
            <a:r>
              <a:rPr lang="ru-RU" sz="2800" b="1" i="1" dirty="0" err="1">
                <a:solidFill>
                  <a:srgbClr val="008000"/>
                </a:solidFill>
              </a:rPr>
              <a:t>навичок</a:t>
            </a:r>
            <a:r>
              <a:rPr lang="ru-RU" sz="2800" b="1" i="1" dirty="0">
                <a:solidFill>
                  <a:srgbClr val="008000"/>
                </a:solidFill>
              </a:rPr>
              <a:t> </a:t>
            </a:r>
            <a:r>
              <a:rPr lang="ru-RU" sz="2800" b="1" i="1" dirty="0" err="1">
                <a:solidFill>
                  <a:srgbClr val="008000"/>
                </a:solidFill>
              </a:rPr>
              <a:t>мистецької</a:t>
            </a:r>
            <a:r>
              <a:rPr lang="ru-RU" sz="2800" b="1" i="1" dirty="0">
                <a:solidFill>
                  <a:srgbClr val="008000"/>
                </a:solidFill>
              </a:rPr>
              <a:t> </a:t>
            </a:r>
            <a:r>
              <a:rPr lang="ru-RU" sz="2800" b="1" i="1" dirty="0" err="1">
                <a:solidFill>
                  <a:srgbClr val="008000"/>
                </a:solidFill>
              </a:rPr>
              <a:t>діяльності</a:t>
            </a:r>
            <a:r>
              <a:rPr lang="ru-RU" sz="2800" b="1" i="1" dirty="0">
                <a:solidFill>
                  <a:srgbClr val="008000"/>
                </a:solidFill>
              </a:rPr>
              <a:t>, </a:t>
            </a:r>
            <a:r>
              <a:rPr lang="ru-RU" sz="2800" b="1" i="1" dirty="0" err="1">
                <a:solidFill>
                  <a:srgbClr val="008000"/>
                </a:solidFill>
              </a:rPr>
              <a:t>розвитку</a:t>
            </a:r>
            <a:r>
              <a:rPr lang="ru-RU" sz="2800" b="1" i="1" dirty="0">
                <a:solidFill>
                  <a:srgbClr val="008000"/>
                </a:solidFill>
              </a:rPr>
              <a:t> </a:t>
            </a:r>
            <a:r>
              <a:rPr lang="ru-RU" sz="2800" b="1" i="1" dirty="0" err="1">
                <a:solidFill>
                  <a:srgbClr val="008000"/>
                </a:solidFill>
              </a:rPr>
              <a:t>естетичних</a:t>
            </a:r>
            <a:r>
              <a:rPr lang="ru-RU" sz="2800" b="1" i="1" dirty="0">
                <a:solidFill>
                  <a:srgbClr val="008000"/>
                </a:solidFill>
              </a:rPr>
              <a:t> </a:t>
            </a:r>
            <a:r>
              <a:rPr lang="ru-RU" sz="2800" b="1" i="1" dirty="0" err="1">
                <a:solidFill>
                  <a:srgbClr val="008000"/>
                </a:solidFill>
              </a:rPr>
              <a:t>оцінок</a:t>
            </a:r>
            <a:r>
              <a:rPr lang="ru-RU" sz="2800" b="1" i="1" dirty="0">
                <a:solidFill>
                  <a:srgbClr val="008000"/>
                </a:solidFill>
              </a:rPr>
              <a:t>, </a:t>
            </a:r>
            <a:r>
              <a:rPr lang="ru-RU" sz="2800" b="1" i="1" dirty="0" err="1">
                <a:solidFill>
                  <a:srgbClr val="008000"/>
                </a:solidFill>
              </a:rPr>
              <a:t>переживань</a:t>
            </a:r>
            <a:r>
              <a:rPr lang="ru-RU" sz="2800" b="1" i="1" dirty="0">
                <a:solidFill>
                  <a:srgbClr val="008000"/>
                </a:solidFill>
              </a:rPr>
              <a:t> і </a:t>
            </a:r>
            <a:r>
              <a:rPr lang="ru-RU" sz="2800" b="1" i="1" dirty="0" err="1">
                <a:solidFill>
                  <a:srgbClr val="008000"/>
                </a:solidFill>
              </a:rPr>
              <a:t>смаків</a:t>
            </a:r>
            <a:r>
              <a:rPr lang="ru-RU" sz="2800" b="1" i="1" dirty="0">
                <a:solidFill>
                  <a:srgbClr val="008000"/>
                </a:solidFill>
              </a:rPr>
              <a:t> </a:t>
            </a:r>
            <a:endParaRPr lang="uk-UA" sz="2800" b="1" i="1" dirty="0">
              <a:solidFill>
                <a:srgbClr val="008000"/>
              </a:solidFill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490623E8-9143-40D8-B1EB-5CACE1C14C69}"/>
              </a:ext>
            </a:extLst>
          </p:cNvPr>
          <p:cNvSpPr/>
          <p:nvPr/>
        </p:nvSpPr>
        <p:spPr>
          <a:xfrm>
            <a:off x="911234" y="1649491"/>
            <a:ext cx="2915478" cy="92333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uk-UA" sz="5400" b="1" dirty="0">
                <a:solidFill>
                  <a:srgbClr val="008000"/>
                </a:solidFill>
              </a:rPr>
              <a:t>Природа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AB2B2D-A613-40F2-B24D-BDB6C655E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891283"/>
            <a:ext cx="2808998" cy="24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72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7718" cy="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D2E3608-8F09-4CF4-9E50-6BD2DB5C028C}"/>
              </a:ext>
            </a:extLst>
          </p:cNvPr>
          <p:cNvSpPr/>
          <p:nvPr/>
        </p:nvSpPr>
        <p:spPr>
          <a:xfrm>
            <a:off x="899592" y="2216950"/>
            <a:ext cx="7848872" cy="24314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00CC"/>
                </a:solidFill>
              </a:rPr>
              <a:t>Визначальним принципом педагогічного супроводу освітнього напряму</a:t>
            </a:r>
          </a:p>
          <a:p>
            <a:r>
              <a:rPr lang="uk-UA" sz="2800" b="1" dirty="0">
                <a:solidFill>
                  <a:srgbClr val="0000CC"/>
                </a:solidFill>
              </a:rPr>
              <a:t> </a:t>
            </a:r>
            <a:r>
              <a:rPr lang="uk-UA" sz="4000" b="1" dirty="0">
                <a:solidFill>
                  <a:srgbClr val="C00000"/>
                </a:solidFill>
              </a:rPr>
              <a:t>“Дитина у світі мистецтва” </a:t>
            </a:r>
          </a:p>
          <a:p>
            <a:r>
              <a:rPr lang="uk-UA" sz="2800" b="1" dirty="0">
                <a:solidFill>
                  <a:srgbClr val="0000CC"/>
                </a:solidFill>
              </a:rPr>
              <a:t>є формування ціннісного ставлення до продуктів мистецької діяльності 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8980775B-2FBF-4E74-A1FD-A798AE2C0953}"/>
              </a:ext>
            </a:extLst>
          </p:cNvPr>
          <p:cNvSpPr/>
          <p:nvPr/>
        </p:nvSpPr>
        <p:spPr>
          <a:xfrm>
            <a:off x="1019799" y="980728"/>
            <a:ext cx="6155403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0000CC"/>
                </a:solidFill>
              </a:rPr>
              <a:t>Позиції і дії вихователя</a:t>
            </a:r>
          </a:p>
        </p:txBody>
      </p:sp>
    </p:spTree>
    <p:extLst>
      <p:ext uri="{BB962C8B-B14F-4D97-AF65-F5344CB8AC3E}">
        <p14:creationId xmlns:p14="http://schemas.microsoft.com/office/powerpoint/2010/main" val="11767839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1461</TotalTime>
  <Words>665</Words>
  <Application>Microsoft Office PowerPoint</Application>
  <PresentationFormat>Екран (4:3)</PresentationFormat>
  <Paragraphs>67</Paragraphs>
  <Slides>27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7" baseType="lpstr">
      <vt:lpstr>Arial</vt:lpstr>
      <vt:lpstr>Book Antiqua</vt:lpstr>
      <vt:lpstr>Calibri</vt:lpstr>
      <vt:lpstr>Constantia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Реалізація принципу наступності дошкільної та початкової освіти в практиці роботи ЗДО</dc:title>
  <dc:creator>User</dc:creator>
  <cp:lastModifiedBy>Директор</cp:lastModifiedBy>
  <cp:revision>97</cp:revision>
  <dcterms:created xsi:type="dcterms:W3CDTF">2024-05-27T12:27:43Z</dcterms:created>
  <dcterms:modified xsi:type="dcterms:W3CDTF">2024-06-12T12:26:29Z</dcterms:modified>
</cp:coreProperties>
</file>